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8" r:id="rId3"/>
    <p:sldId id="259" r:id="rId4"/>
    <p:sldId id="266" r:id="rId5"/>
    <p:sldId id="260" r:id="rId6"/>
    <p:sldId id="264" r:id="rId7"/>
    <p:sldId id="263" r:id="rId8"/>
    <p:sldId id="261" r:id="rId9"/>
    <p:sldId id="262" r:id="rId10"/>
    <p:sldId id="267" r:id="rId11"/>
    <p:sldId id="265" r:id="rId12"/>
    <p:sldId id="26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44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1594"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049FE8-1A39-4F73-8791-C2D8B64BD269}" type="datetimeFigureOut">
              <a:rPr lang="en-US" smtClean="0"/>
              <a:t>2/7/2020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A46BEE-5574-412B-B498-3788E435FB52}" type="slidenum">
              <a:rPr lang="en-US" smtClean="0"/>
              <a:t>‹#›</a:t>
            </a:fld>
            <a:endParaRPr lang="en-US"/>
          </a:p>
        </p:txBody>
      </p:sp>
    </p:spTree>
    <p:extLst>
      <p:ext uri="{BB962C8B-B14F-4D97-AF65-F5344CB8AC3E}">
        <p14:creationId xmlns:p14="http://schemas.microsoft.com/office/powerpoint/2010/main" val="3904025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A46BEE-5574-412B-B498-3788E435FB52}" type="slidenum">
              <a:rPr lang="en-US" smtClean="0"/>
              <a:t>1</a:t>
            </a:fld>
            <a:endParaRPr lang="en-US"/>
          </a:p>
        </p:txBody>
      </p:sp>
    </p:spTree>
    <p:extLst>
      <p:ext uri="{BB962C8B-B14F-4D97-AF65-F5344CB8AC3E}">
        <p14:creationId xmlns:p14="http://schemas.microsoft.com/office/powerpoint/2010/main" val="11419822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11</a:t>
            </a:fld>
            <a:endParaRPr lang="en-US"/>
          </a:p>
        </p:txBody>
      </p:sp>
    </p:spTree>
    <p:extLst>
      <p:ext uri="{BB962C8B-B14F-4D97-AF65-F5344CB8AC3E}">
        <p14:creationId xmlns:p14="http://schemas.microsoft.com/office/powerpoint/2010/main" val="1827464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2</a:t>
            </a:fld>
            <a:endParaRPr lang="en-US"/>
          </a:p>
        </p:txBody>
      </p:sp>
    </p:spTree>
    <p:extLst>
      <p:ext uri="{BB962C8B-B14F-4D97-AF65-F5344CB8AC3E}">
        <p14:creationId xmlns:p14="http://schemas.microsoft.com/office/powerpoint/2010/main" val="1895102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3</a:t>
            </a:fld>
            <a:endParaRPr lang="en-US"/>
          </a:p>
        </p:txBody>
      </p:sp>
    </p:spTree>
    <p:extLst>
      <p:ext uri="{BB962C8B-B14F-4D97-AF65-F5344CB8AC3E}">
        <p14:creationId xmlns:p14="http://schemas.microsoft.com/office/powerpoint/2010/main" val="356187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4</a:t>
            </a:fld>
            <a:endParaRPr lang="en-US"/>
          </a:p>
        </p:txBody>
      </p:sp>
    </p:spTree>
    <p:extLst>
      <p:ext uri="{BB962C8B-B14F-4D97-AF65-F5344CB8AC3E}">
        <p14:creationId xmlns:p14="http://schemas.microsoft.com/office/powerpoint/2010/main" val="1375002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5</a:t>
            </a:fld>
            <a:endParaRPr lang="en-US"/>
          </a:p>
        </p:txBody>
      </p:sp>
    </p:spTree>
    <p:extLst>
      <p:ext uri="{BB962C8B-B14F-4D97-AF65-F5344CB8AC3E}">
        <p14:creationId xmlns:p14="http://schemas.microsoft.com/office/powerpoint/2010/main" val="3813239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7</a:t>
            </a:fld>
            <a:endParaRPr lang="en-US"/>
          </a:p>
        </p:txBody>
      </p:sp>
    </p:spTree>
    <p:extLst>
      <p:ext uri="{BB962C8B-B14F-4D97-AF65-F5344CB8AC3E}">
        <p14:creationId xmlns:p14="http://schemas.microsoft.com/office/powerpoint/2010/main" val="3699576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8</a:t>
            </a:fld>
            <a:endParaRPr lang="en-US"/>
          </a:p>
        </p:txBody>
      </p:sp>
    </p:spTree>
    <p:extLst>
      <p:ext uri="{BB962C8B-B14F-4D97-AF65-F5344CB8AC3E}">
        <p14:creationId xmlns:p14="http://schemas.microsoft.com/office/powerpoint/2010/main" val="626212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9</a:t>
            </a:fld>
            <a:endParaRPr lang="en-US"/>
          </a:p>
        </p:txBody>
      </p:sp>
    </p:spTree>
    <p:extLst>
      <p:ext uri="{BB962C8B-B14F-4D97-AF65-F5344CB8AC3E}">
        <p14:creationId xmlns:p14="http://schemas.microsoft.com/office/powerpoint/2010/main" val="4210106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10</a:t>
            </a:fld>
            <a:endParaRPr lang="en-US"/>
          </a:p>
        </p:txBody>
      </p:sp>
    </p:spTree>
    <p:extLst>
      <p:ext uri="{BB962C8B-B14F-4D97-AF65-F5344CB8AC3E}">
        <p14:creationId xmlns:p14="http://schemas.microsoft.com/office/powerpoint/2010/main" val="742201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4.tiff"/><Relationship Id="rId4" Type="http://schemas.openxmlformats.org/officeDocument/2006/relationships/image" Target="../media/image3.tiff"/></Relationships>
</file>

<file path=ppt/slides/_rels/slide11.xml.rels><?xml version="1.0" encoding="UTF-8" standalone="yes"?>
<Relationships xmlns="http://schemas.openxmlformats.org/package/2006/relationships"><Relationship Id="rId3" Type="http://schemas.openxmlformats.org/officeDocument/2006/relationships/image" Target="../media/image2.tiff"/><Relationship Id="rId7"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4.tiff"/><Relationship Id="rId4" Type="http://schemas.openxmlformats.org/officeDocument/2006/relationships/image" Target="../media/image3.tiff"/></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 Id="rId6" Type="http://schemas.openxmlformats.org/officeDocument/2006/relationships/image" Target="../media/image4.tiff"/><Relationship Id="rId5" Type="http://schemas.openxmlformats.org/officeDocument/2006/relationships/image" Target="../media/image2.tiff"/><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4.xml.rels><?xml version="1.0" encoding="UTF-8" standalone="yes"?>
<Relationships xmlns="http://schemas.openxmlformats.org/package/2006/relationships"><Relationship Id="rId3" Type="http://schemas.openxmlformats.org/officeDocument/2006/relationships/image" Target="../media/image2.tiff"/><Relationship Id="rId7"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tiff"/><Relationship Id="rId4" Type="http://schemas.openxmlformats.org/officeDocument/2006/relationships/image" Target="../media/image3.tiff"/></Relationships>
</file>

<file path=ppt/slides/_rels/slide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4.tiff"/><Relationship Id="rId4" Type="http://schemas.openxmlformats.org/officeDocument/2006/relationships/image" Target="../media/image3.tiff"/></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youtube.com/watch?v=I2Be906Zvjs&amp;authuser=0" TargetMode="External"/><Relationship Id="rId5" Type="http://schemas.openxmlformats.org/officeDocument/2006/relationships/image" Target="../media/image4.tiff"/><Relationship Id="rId4" Type="http://schemas.openxmlformats.org/officeDocument/2006/relationships/image" Target="../media/image3.tiff"/></Relationships>
</file>

<file path=ppt/slides/_rels/slide9.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2.tiff"/><Relationship Id="rId7"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4.tiff"/><Relationship Id="rId4" Type="http://schemas.openxmlformats.org/officeDocument/2006/relationships/image" Target="../media/image3.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835" y="82295"/>
            <a:ext cx="8720329" cy="6693409"/>
          </a:xfrm>
          <a:prstGeom prst="rect">
            <a:avLst/>
          </a:prstGeom>
        </p:spPr>
      </p:pic>
      <p:sp>
        <p:nvSpPr>
          <p:cNvPr id="1026" name="Text Box 2"/>
          <p:cNvSpPr txBox="1">
            <a:spLocks noChangeArrowheads="1"/>
          </p:cNvSpPr>
          <p:nvPr/>
        </p:nvSpPr>
        <p:spPr bwMode="auto">
          <a:xfrm>
            <a:off x="1579880" y="4632124"/>
            <a:ext cx="6037729" cy="632478"/>
          </a:xfrm>
          <a:prstGeom prst="rect">
            <a:avLst/>
          </a:prstGeom>
          <a:solidFill>
            <a:srgbClr val="FFFFFF"/>
          </a:solidFill>
          <a:ln w="9525">
            <a:solidFill>
              <a:srgbClr val="2E74B5"/>
            </a:solidFill>
            <a:prstDash val="dash"/>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lang="bs-Latn-BA" sz="1100" dirty="0"/>
              <a:t>This project has been funded with support from the European Commission. This publication reflects the views only of the author, and the Commission cannot be held responsible for any use which may be made of the information contained therein</a:t>
            </a:r>
            <a:r>
              <a:rPr lang="en-US" sz="1100" dirty="0"/>
              <a:t>.</a:t>
            </a:r>
          </a:p>
        </p:txBody>
      </p:sp>
      <p:sp>
        <p:nvSpPr>
          <p:cNvPr id="7" name="Subtitle 2"/>
          <p:cNvSpPr>
            <a:spLocks noGrp="1"/>
          </p:cNvSpPr>
          <p:nvPr>
            <p:ph type="subTitle" idx="1"/>
          </p:nvPr>
        </p:nvSpPr>
        <p:spPr>
          <a:xfrm>
            <a:off x="1237129" y="1709738"/>
            <a:ext cx="6400800" cy="1143000"/>
          </a:xfrm>
        </p:spPr>
        <p:txBody>
          <a:bodyPr/>
          <a:lstStyle/>
          <a:p>
            <a:r>
              <a:rPr lang="en-US" b="1" dirty="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rPr>
              <a:t>Presentation of realized work packages and outcomes</a:t>
            </a:r>
            <a:endParaRPr lang="bs-Latn-BA" b="1" dirty="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endParaRPr>
          </a:p>
        </p:txBody>
      </p:sp>
      <p:sp>
        <p:nvSpPr>
          <p:cNvPr id="8" name="Title 1"/>
          <p:cNvSpPr txBox="1">
            <a:spLocks/>
          </p:cNvSpPr>
          <p:nvPr/>
        </p:nvSpPr>
        <p:spPr>
          <a:xfrm>
            <a:off x="551329" y="2788729"/>
            <a:ext cx="77724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r-Latn-BA" sz="1800" dirty="0">
                <a:solidFill>
                  <a:schemeClr val="accent1">
                    <a:lumMod val="75000"/>
                  </a:schemeClr>
                </a:solidFill>
                <a:latin typeface="Calibri Light" pitchFamily="34" charset="0"/>
                <a:cs typeface="Calibri Light" pitchFamily="34" charset="0"/>
              </a:rPr>
              <a:t>dr Maja Petrović, docent</a:t>
            </a:r>
          </a:p>
          <a:p>
            <a:r>
              <a:rPr lang="sr-Latn-BA" sz="1800" dirty="0">
                <a:solidFill>
                  <a:schemeClr val="accent1">
                    <a:lumMod val="75000"/>
                  </a:schemeClr>
                </a:solidFill>
                <a:latin typeface="Calibri Light" pitchFamily="34" charset="0"/>
                <a:cs typeface="Calibri Light" pitchFamily="34" charset="0"/>
              </a:rPr>
              <a:t>Univerzitet u Novom Sadu, Fakultet tehničkih nauka</a:t>
            </a:r>
            <a:endParaRPr lang="bs-Latn-BA" sz="1800" dirty="0">
              <a:solidFill>
                <a:schemeClr val="accent1">
                  <a:lumMod val="75000"/>
                </a:schemeClr>
              </a:solidFill>
              <a:latin typeface="Calibri Light" pitchFamily="34" charset="0"/>
              <a:cs typeface="Calibri Light" pitchFamily="34" charset="0"/>
            </a:endParaRPr>
          </a:p>
        </p:txBody>
      </p:sp>
      <p:sp>
        <p:nvSpPr>
          <p:cNvPr id="9" name="Title 1"/>
          <p:cNvSpPr txBox="1">
            <a:spLocks/>
          </p:cNvSpPr>
          <p:nvPr/>
        </p:nvSpPr>
        <p:spPr>
          <a:xfrm>
            <a:off x="551329" y="3700178"/>
            <a:ext cx="7772400" cy="685800"/>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r-Latn-BA" sz="1800" dirty="0" err="1">
                <a:solidFill>
                  <a:schemeClr val="accent1">
                    <a:lumMod val="75000"/>
                  </a:schemeClr>
                </a:solidFill>
                <a:latin typeface="Calibri Light" pitchFamily="34" charset="0"/>
                <a:cs typeface="Calibri Light" pitchFamily="34" charset="0"/>
              </a:rPr>
              <a:t>Worshop</a:t>
            </a:r>
            <a:endParaRPr lang="sr-Latn-BA" sz="1800" dirty="0">
              <a:solidFill>
                <a:schemeClr val="accent1">
                  <a:lumMod val="75000"/>
                </a:schemeClr>
              </a:solidFill>
              <a:latin typeface="Calibri Light" pitchFamily="34" charset="0"/>
              <a:cs typeface="Calibri Light" pitchFamily="34" charset="0"/>
            </a:endParaRPr>
          </a:p>
          <a:p>
            <a:r>
              <a:rPr lang="sr-Latn-BA" sz="1800" dirty="0">
                <a:solidFill>
                  <a:schemeClr val="accent1">
                    <a:lumMod val="75000"/>
                  </a:schemeClr>
                </a:solidFill>
                <a:latin typeface="Calibri Light" pitchFamily="34" charset="0"/>
                <a:cs typeface="Calibri Light" pitchFamily="34" charset="0"/>
              </a:rPr>
              <a:t>Predstavljanje projekta i </a:t>
            </a:r>
            <a:r>
              <a:rPr lang="sr-Latn-BA" sz="1800" dirty="0" err="1">
                <a:solidFill>
                  <a:schemeClr val="accent1">
                    <a:lumMod val="75000"/>
                  </a:schemeClr>
                </a:solidFill>
                <a:latin typeface="Calibri Light" pitchFamily="34" charset="0"/>
                <a:cs typeface="Calibri Light" pitchFamily="34" charset="0"/>
              </a:rPr>
              <a:t>edukacionih</a:t>
            </a:r>
            <a:r>
              <a:rPr lang="sr-Latn-BA" sz="1800" dirty="0">
                <a:solidFill>
                  <a:schemeClr val="accent1">
                    <a:lumMod val="75000"/>
                  </a:schemeClr>
                </a:solidFill>
                <a:latin typeface="Calibri Light" pitchFamily="34" charset="0"/>
                <a:cs typeface="Calibri Light" pitchFamily="34" charset="0"/>
              </a:rPr>
              <a:t> materijala</a:t>
            </a:r>
          </a:p>
          <a:p>
            <a:r>
              <a:rPr lang="sr-Latn-BA" sz="1800" dirty="0">
                <a:solidFill>
                  <a:schemeClr val="accent1">
                    <a:lumMod val="75000"/>
                  </a:schemeClr>
                </a:solidFill>
                <a:latin typeface="Calibri Light" pitchFamily="34" charset="0"/>
                <a:cs typeface="Calibri Light" pitchFamily="34" charset="0"/>
              </a:rPr>
              <a:t>30.01.2020.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3454" y="1434522"/>
            <a:ext cx="8571841" cy="584776"/>
          </a:xfrm>
        </p:spPr>
        <p:txBody>
          <a:bodyPr>
            <a:normAutofit fontScale="90000"/>
          </a:bodyPr>
          <a:lstStyle/>
          <a:p>
            <a:pPr algn="l"/>
            <a:br>
              <a:rPr lang="sr-Latn-RS" sz="2800" b="1" dirty="0"/>
            </a:br>
            <a:r>
              <a:rPr lang="pl-PL" sz="2700" b="1" dirty="0"/>
              <a:t>RP3 Razvoj obuka za profesionalce u sektoru voda</a:t>
            </a:r>
            <a:br>
              <a:rPr lang="pl-PL" sz="2700" b="1" dirty="0"/>
            </a:br>
            <a:br>
              <a:rPr lang="sr-Latn-RS" sz="3600" b="1" dirty="0"/>
            </a:br>
            <a:br>
              <a:rPr lang="sr-Latn-RS" sz="2800" b="1" dirty="0"/>
            </a:br>
            <a:br>
              <a:rPr lang="sr-Latn-RS" sz="2800" b="1" dirty="0"/>
            </a:br>
            <a:endParaRPr lang="en-US" sz="2800"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3" name="TextBox 2">
            <a:extLst>
              <a:ext uri="{FF2B5EF4-FFF2-40B4-BE49-F238E27FC236}">
                <a16:creationId xmlns:a16="http://schemas.microsoft.com/office/drawing/2014/main" id="{24338D25-E9F7-4F70-B50C-99C9993C6FEA}"/>
              </a:ext>
            </a:extLst>
          </p:cNvPr>
          <p:cNvSpPr txBox="1"/>
          <p:nvPr/>
        </p:nvSpPr>
        <p:spPr>
          <a:xfrm>
            <a:off x="223454" y="1598099"/>
            <a:ext cx="8880504" cy="2343719"/>
          </a:xfrm>
          <a:prstGeom prst="rect">
            <a:avLst/>
          </a:prstGeom>
          <a:noFill/>
        </p:spPr>
        <p:txBody>
          <a:bodyPr wrap="square" rtlCol="0">
            <a:spAutoFit/>
          </a:bodyPr>
          <a:lstStyle/>
          <a:p>
            <a:pPr algn="just">
              <a:lnSpc>
                <a:spcPct val="114000"/>
              </a:lnSpc>
              <a:spcBef>
                <a:spcPts val="300"/>
              </a:spcBef>
              <a:spcAft>
                <a:spcPts val="300"/>
              </a:spcAft>
            </a:pPr>
            <a:r>
              <a:rPr lang="sr-Latn-RS" sz="2000" b="1" i="1" dirty="0">
                <a:solidFill>
                  <a:prstClr val="black"/>
                </a:solidFill>
              </a:rPr>
              <a:t>3.3 Razvoj sadržaja kurseva i pravljenje </a:t>
            </a:r>
            <a:r>
              <a:rPr lang="sr-Latn-RS" sz="2000" b="1" i="1" dirty="0" err="1">
                <a:solidFill>
                  <a:prstClr val="black"/>
                </a:solidFill>
              </a:rPr>
              <a:t>edukacionih</a:t>
            </a:r>
            <a:r>
              <a:rPr lang="sr-Latn-RS" sz="2000" b="1" i="1" dirty="0">
                <a:solidFill>
                  <a:prstClr val="black"/>
                </a:solidFill>
              </a:rPr>
              <a:t> </a:t>
            </a:r>
            <a:r>
              <a:rPr lang="sr-Latn-RS" sz="2000" b="1" i="1" dirty="0" err="1">
                <a:solidFill>
                  <a:prstClr val="black"/>
                </a:solidFill>
              </a:rPr>
              <a:t>materijla</a:t>
            </a:r>
            <a:r>
              <a:rPr lang="sr-Latn-RS" sz="2000" b="1" i="1" dirty="0">
                <a:solidFill>
                  <a:prstClr val="black"/>
                </a:solidFill>
              </a:rPr>
              <a:t> (izrada priručnika) – U TOKU</a:t>
            </a:r>
            <a:endParaRPr lang="sr-Latn-RS" sz="2000" dirty="0"/>
          </a:p>
          <a:p>
            <a:pPr algn="just">
              <a:lnSpc>
                <a:spcPct val="114000"/>
              </a:lnSpc>
              <a:spcBef>
                <a:spcPts val="600"/>
              </a:spcBef>
              <a:spcAft>
                <a:spcPts val="600"/>
              </a:spcAft>
            </a:pPr>
            <a:endParaRPr lang="sr-Latn-RS" sz="2000" b="1" i="1" dirty="0">
              <a:solidFill>
                <a:prstClr val="black"/>
              </a:solidFill>
            </a:endParaRPr>
          </a:p>
          <a:p>
            <a:pPr lvl="0" algn="just">
              <a:lnSpc>
                <a:spcPct val="114000"/>
              </a:lnSpc>
              <a:spcBef>
                <a:spcPts val="600"/>
              </a:spcBef>
              <a:spcAft>
                <a:spcPts val="600"/>
              </a:spcAft>
            </a:pPr>
            <a:endParaRPr lang="sr-Latn-RS" sz="2000" b="1" i="1" dirty="0">
              <a:solidFill>
                <a:prstClr val="black"/>
              </a:solidFill>
            </a:endParaRPr>
          </a:p>
          <a:p>
            <a:pPr algn="just">
              <a:lnSpc>
                <a:spcPct val="114000"/>
              </a:lnSpc>
              <a:spcBef>
                <a:spcPts val="300"/>
              </a:spcBef>
              <a:spcAft>
                <a:spcPts val="300"/>
              </a:spcAft>
            </a:pPr>
            <a:endParaRPr lang="sr-Latn-RS" sz="2800" dirty="0"/>
          </a:p>
        </p:txBody>
      </p:sp>
      <p:pic>
        <p:nvPicPr>
          <p:cNvPr id="9" name="Picture 8" descr="A screenshot of a cell phone&#10;&#10;Description automatically generated">
            <a:extLst>
              <a:ext uri="{FF2B5EF4-FFF2-40B4-BE49-F238E27FC236}">
                <a16:creationId xmlns:a16="http://schemas.microsoft.com/office/drawing/2014/main" id="{8548C750-9402-4753-A9AF-C984D280879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3400" y="2504110"/>
            <a:ext cx="7619999" cy="3199319"/>
          </a:xfrm>
          <a:prstGeom prst="rect">
            <a:avLst/>
          </a:prstGeom>
        </p:spPr>
      </p:pic>
    </p:spTree>
    <p:extLst>
      <p:ext uri="{BB962C8B-B14F-4D97-AF65-F5344CB8AC3E}">
        <p14:creationId xmlns:p14="http://schemas.microsoft.com/office/powerpoint/2010/main" val="42025858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pic>
        <p:nvPicPr>
          <p:cNvPr id="12" name="Picture 11" descr="A screenshot of a cell phone&#10;&#10;Description automatically generated">
            <a:extLst>
              <a:ext uri="{FF2B5EF4-FFF2-40B4-BE49-F238E27FC236}">
                <a16:creationId xmlns:a16="http://schemas.microsoft.com/office/drawing/2014/main" id="{8D03A758-A677-46A1-B97E-F38CFA6166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847050"/>
            <a:ext cx="9144000" cy="2355951"/>
          </a:xfrm>
          <a:prstGeom prst="rect">
            <a:avLst/>
          </a:prstGeom>
        </p:spPr>
      </p:pic>
      <p:pic>
        <p:nvPicPr>
          <p:cNvPr id="14" name="Picture 13" descr="A screenshot of a social media post&#10;&#10;Description automatically generated">
            <a:extLst>
              <a:ext uri="{FF2B5EF4-FFF2-40B4-BE49-F238E27FC236}">
                <a16:creationId xmlns:a16="http://schemas.microsoft.com/office/drawing/2014/main" id="{6214ACF0-54E8-4C8D-80D5-0AF5D8A26CC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0579" y="3088640"/>
            <a:ext cx="8709742" cy="2922310"/>
          </a:xfrm>
          <a:prstGeom prst="rect">
            <a:avLst/>
          </a:prstGeom>
        </p:spPr>
      </p:pic>
    </p:spTree>
    <p:extLst>
      <p:ext uri="{BB962C8B-B14F-4D97-AF65-F5344CB8AC3E}">
        <p14:creationId xmlns:p14="http://schemas.microsoft.com/office/powerpoint/2010/main" val="2640769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oup of people standing in front of a building&#10;&#10;Description automatically generated">
            <a:extLst>
              <a:ext uri="{FF2B5EF4-FFF2-40B4-BE49-F238E27FC236}">
                <a16:creationId xmlns:a16="http://schemas.microsoft.com/office/drawing/2014/main" id="{6E5740E8-A5D8-42EC-B237-04CD70E21B87}"/>
              </a:ext>
            </a:extLst>
          </p:cNvPr>
          <p:cNvPicPr>
            <a:picLocks noChangeAspect="1"/>
          </p:cNvPicPr>
          <p:nvPr/>
        </p:nvPicPr>
        <p:blipFill rotWithShape="1">
          <a:blip r:embed="rId2">
            <a:extLst>
              <a:ext uri="{28A0092B-C50C-407E-A947-70E740481C1C}">
                <a14:useLocalDpi xmlns:a14="http://schemas.microsoft.com/office/drawing/2010/main" val="0"/>
              </a:ext>
            </a:extLst>
          </a:blip>
          <a:srcRect r="-1" b="-1"/>
          <a:stretch/>
        </p:blipFill>
        <p:spPr>
          <a:xfrm>
            <a:off x="2845360" y="1415508"/>
            <a:ext cx="3470735" cy="3470736"/>
          </a:xfrm>
          <a:custGeom>
            <a:avLst/>
            <a:gdLst>
              <a:gd name="connsiteX0" fmla="*/ 2313823 w 4627646"/>
              <a:gd name="connsiteY0" fmla="*/ 0 h 4627648"/>
              <a:gd name="connsiteX1" fmla="*/ 4627646 w 4627646"/>
              <a:gd name="connsiteY1" fmla="*/ 2313824 h 4627648"/>
              <a:gd name="connsiteX2" fmla="*/ 2313823 w 4627646"/>
              <a:gd name="connsiteY2" fmla="*/ 4627648 h 4627648"/>
              <a:gd name="connsiteX3" fmla="*/ 0 w 4627646"/>
              <a:gd name="connsiteY3" fmla="*/ 2313824 h 4627648"/>
              <a:gd name="connsiteX4" fmla="*/ 2313823 w 4627646"/>
              <a:gd name="connsiteY4" fmla="*/ 0 h 4627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pic>
        <p:nvPicPr>
          <p:cNvPr id="9" name="Picture 8" descr="A group of people standing in front of a crowd&#10;&#10;Description automatically generated">
            <a:extLst>
              <a:ext uri="{FF2B5EF4-FFF2-40B4-BE49-F238E27FC236}">
                <a16:creationId xmlns:a16="http://schemas.microsoft.com/office/drawing/2014/main" id="{F8EEBEFB-FCE2-46AB-AECF-DFBA27AF916B}"/>
              </a:ext>
            </a:extLst>
          </p:cNvPr>
          <p:cNvPicPr>
            <a:picLocks noChangeAspect="1"/>
          </p:cNvPicPr>
          <p:nvPr/>
        </p:nvPicPr>
        <p:blipFill rotWithShape="1">
          <a:blip r:embed="rId3">
            <a:extLst>
              <a:ext uri="{28A0092B-C50C-407E-A947-70E740481C1C}">
                <a14:useLocalDpi xmlns:a14="http://schemas.microsoft.com/office/drawing/2010/main" val="0"/>
              </a:ext>
            </a:extLst>
          </a:blip>
          <a:srcRect r="11488" b="2"/>
          <a:stretch/>
        </p:blipFill>
        <p:spPr>
          <a:xfrm>
            <a:off x="989780" y="2175521"/>
            <a:ext cx="1943053" cy="2195217"/>
          </a:xfrm>
          <a:custGeom>
            <a:avLst/>
            <a:gdLst>
              <a:gd name="connsiteX0" fmla="*/ 1463478 w 2590737"/>
              <a:gd name="connsiteY0" fmla="*/ 0 h 2926956"/>
              <a:gd name="connsiteX1" fmla="*/ 2498313 w 2590737"/>
              <a:gd name="connsiteY1" fmla="*/ 428643 h 2926956"/>
              <a:gd name="connsiteX2" fmla="*/ 2501029 w 2590737"/>
              <a:gd name="connsiteY2" fmla="*/ 431631 h 2926956"/>
              <a:gd name="connsiteX3" fmla="*/ 2445696 w 2590737"/>
              <a:gd name="connsiteY3" fmla="*/ 582811 h 2926956"/>
              <a:gd name="connsiteX4" fmla="*/ 2335437 w 2590737"/>
              <a:gd name="connsiteY4" fmla="*/ 1312109 h 2926956"/>
              <a:gd name="connsiteX5" fmla="*/ 2528166 w 2590737"/>
              <a:gd name="connsiteY5" fmla="*/ 2266732 h 2926956"/>
              <a:gd name="connsiteX6" fmla="*/ 2590737 w 2590737"/>
              <a:gd name="connsiteY6" fmla="*/ 2396622 h 2926956"/>
              <a:gd name="connsiteX7" fmla="*/ 2498313 w 2590737"/>
              <a:gd name="connsiteY7" fmla="*/ 2498313 h 2926956"/>
              <a:gd name="connsiteX8" fmla="*/ 1463478 w 2590737"/>
              <a:gd name="connsiteY8" fmla="*/ 2926956 h 2926956"/>
              <a:gd name="connsiteX9" fmla="*/ 0 w 2590737"/>
              <a:gd name="connsiteY9" fmla="*/ 1463478 h 2926956"/>
              <a:gd name="connsiteX10" fmla="*/ 1463478 w 2590737"/>
              <a:gd name="connsiteY10" fmla="*/ 0 h 2926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737" h="2926956">
                <a:moveTo>
                  <a:pt x="1463478" y="0"/>
                </a:moveTo>
                <a:cubicBezTo>
                  <a:pt x="1867606" y="0"/>
                  <a:pt x="2233476" y="163805"/>
                  <a:pt x="2498313" y="428643"/>
                </a:cubicBezTo>
                <a:lnTo>
                  <a:pt x="2501029" y="431631"/>
                </a:lnTo>
                <a:lnTo>
                  <a:pt x="2445696" y="582811"/>
                </a:lnTo>
                <a:cubicBezTo>
                  <a:pt x="2374039" y="813196"/>
                  <a:pt x="2335437" y="1058145"/>
                  <a:pt x="2335437" y="1312109"/>
                </a:cubicBezTo>
                <a:cubicBezTo>
                  <a:pt x="2335437" y="1650728"/>
                  <a:pt x="2404063" y="1973319"/>
                  <a:pt x="2528166" y="2266732"/>
                </a:cubicBezTo>
                <a:lnTo>
                  <a:pt x="2590737" y="2396622"/>
                </a:lnTo>
                <a:lnTo>
                  <a:pt x="2498313" y="2498313"/>
                </a:lnTo>
                <a:cubicBezTo>
                  <a:pt x="2233476" y="2763151"/>
                  <a:pt x="1867606" y="2926956"/>
                  <a:pt x="1463478" y="2926956"/>
                </a:cubicBezTo>
                <a:cubicBezTo>
                  <a:pt x="655221" y="2926956"/>
                  <a:pt x="0" y="2271735"/>
                  <a:pt x="0" y="1463478"/>
                </a:cubicBezTo>
                <a:cubicBezTo>
                  <a:pt x="0" y="655221"/>
                  <a:pt x="655221" y="0"/>
                  <a:pt x="1463478" y="0"/>
                </a:cubicBezTo>
                <a:close/>
              </a:path>
            </a:pathLst>
          </a:custGeom>
        </p:spPr>
      </p:pic>
      <p:pic>
        <p:nvPicPr>
          <p:cNvPr id="7" name="Picture 6" descr="A group of people standing in front of a crowd&#10;&#10;Description automatically generated">
            <a:extLst>
              <a:ext uri="{FF2B5EF4-FFF2-40B4-BE49-F238E27FC236}">
                <a16:creationId xmlns:a16="http://schemas.microsoft.com/office/drawing/2014/main" id="{6DD30736-A379-4C54-81A2-A79EB39A5F98}"/>
              </a:ext>
            </a:extLst>
          </p:cNvPr>
          <p:cNvPicPr>
            <a:picLocks noChangeAspect="1"/>
          </p:cNvPicPr>
          <p:nvPr/>
        </p:nvPicPr>
        <p:blipFill rotWithShape="1">
          <a:blip r:embed="rId4">
            <a:extLst>
              <a:ext uri="{28A0092B-C50C-407E-A947-70E740481C1C}">
                <a14:useLocalDpi xmlns:a14="http://schemas.microsoft.com/office/drawing/2010/main" val="0"/>
              </a:ext>
            </a:extLst>
          </a:blip>
          <a:srcRect r="11929" b="2"/>
          <a:stretch/>
        </p:blipFill>
        <p:spPr>
          <a:xfrm>
            <a:off x="6223496" y="2175521"/>
            <a:ext cx="1933372" cy="2195217"/>
          </a:xfrm>
          <a:custGeom>
            <a:avLst/>
            <a:gdLst>
              <a:gd name="connsiteX0" fmla="*/ 1114351 w 2577829"/>
              <a:gd name="connsiteY0" fmla="*/ 0 h 2926956"/>
              <a:gd name="connsiteX1" fmla="*/ 2577829 w 2577829"/>
              <a:gd name="connsiteY1" fmla="*/ 1463478 h 2926956"/>
              <a:gd name="connsiteX2" fmla="*/ 1114351 w 2577829"/>
              <a:gd name="connsiteY2" fmla="*/ 2926956 h 2926956"/>
              <a:gd name="connsiteX3" fmla="*/ 79516 w 2577829"/>
              <a:gd name="connsiteY3" fmla="*/ 2498313 h 2926956"/>
              <a:gd name="connsiteX4" fmla="*/ 0 w 2577829"/>
              <a:gd name="connsiteY4" fmla="*/ 2410824 h 2926956"/>
              <a:gd name="connsiteX5" fmla="*/ 69413 w 2577829"/>
              <a:gd name="connsiteY5" fmla="*/ 2266732 h 2926956"/>
              <a:gd name="connsiteX6" fmla="*/ 262142 w 2577829"/>
              <a:gd name="connsiteY6" fmla="*/ 1312109 h 2926956"/>
              <a:gd name="connsiteX7" fmla="*/ 151883 w 2577829"/>
              <a:gd name="connsiteY7" fmla="*/ 582811 h 2926956"/>
              <a:gd name="connsiteX8" fmla="*/ 91478 w 2577829"/>
              <a:gd name="connsiteY8" fmla="*/ 417771 h 2926956"/>
              <a:gd name="connsiteX9" fmla="*/ 183443 w 2577829"/>
              <a:gd name="connsiteY9" fmla="*/ 334187 h 2926956"/>
              <a:gd name="connsiteX10" fmla="*/ 1114351 w 2577829"/>
              <a:gd name="connsiteY10" fmla="*/ 0 h 2926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7829" h="2926956">
                <a:moveTo>
                  <a:pt x="1114351" y="0"/>
                </a:moveTo>
                <a:cubicBezTo>
                  <a:pt x="1922608" y="0"/>
                  <a:pt x="2577829" y="655221"/>
                  <a:pt x="2577829" y="1463478"/>
                </a:cubicBezTo>
                <a:cubicBezTo>
                  <a:pt x="2577829" y="2271735"/>
                  <a:pt x="1922608" y="2926956"/>
                  <a:pt x="1114351" y="2926956"/>
                </a:cubicBezTo>
                <a:cubicBezTo>
                  <a:pt x="710223" y="2926956"/>
                  <a:pt x="344353" y="2763151"/>
                  <a:pt x="79516" y="2498313"/>
                </a:cubicBezTo>
                <a:lnTo>
                  <a:pt x="0" y="2410824"/>
                </a:lnTo>
                <a:lnTo>
                  <a:pt x="69413" y="2266732"/>
                </a:lnTo>
                <a:cubicBezTo>
                  <a:pt x="193516" y="1973319"/>
                  <a:pt x="262142" y="1650728"/>
                  <a:pt x="262142" y="1312109"/>
                </a:cubicBezTo>
                <a:cubicBezTo>
                  <a:pt x="262142" y="1058145"/>
                  <a:pt x="223540" y="813196"/>
                  <a:pt x="151883" y="582811"/>
                </a:cubicBezTo>
                <a:lnTo>
                  <a:pt x="91478" y="417771"/>
                </a:lnTo>
                <a:lnTo>
                  <a:pt x="183443" y="334187"/>
                </a:lnTo>
                <a:cubicBezTo>
                  <a:pt x="436418" y="125413"/>
                  <a:pt x="760739" y="0"/>
                  <a:pt x="1114351" y="0"/>
                </a:cubicBezTo>
                <a:close/>
              </a:path>
            </a:pathLst>
          </a:custGeom>
        </p:spPr>
      </p:pic>
      <p:pic>
        <p:nvPicPr>
          <p:cNvPr id="10" name="Content Placeholder 3">
            <a:extLst>
              <a:ext uri="{FF2B5EF4-FFF2-40B4-BE49-F238E27FC236}">
                <a16:creationId xmlns:a16="http://schemas.microsoft.com/office/drawing/2014/main" id="{D4ED7FB0-6E29-4133-991B-BA08BC1E5A01}"/>
              </a:ext>
            </a:extLst>
          </p:cNvPr>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609600" y="348678"/>
            <a:ext cx="1743324" cy="423940"/>
          </a:xfrm>
        </p:spPr>
      </p:pic>
      <p:pic>
        <p:nvPicPr>
          <p:cNvPr id="11" name="Picture 10">
            <a:extLst>
              <a:ext uri="{FF2B5EF4-FFF2-40B4-BE49-F238E27FC236}">
                <a16:creationId xmlns:a16="http://schemas.microsoft.com/office/drawing/2014/main" id="{EABFF4A5-ABDA-4FCA-8D45-597D6214267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151370">
            <a:off x="91674" y="473374"/>
            <a:ext cx="3555698" cy="491177"/>
          </a:xfrm>
          <a:prstGeom prst="rect">
            <a:avLst/>
          </a:prstGeom>
        </p:spPr>
      </p:pic>
      <p:sp>
        <p:nvSpPr>
          <p:cNvPr id="13" name="Title 1">
            <a:extLst>
              <a:ext uri="{FF2B5EF4-FFF2-40B4-BE49-F238E27FC236}">
                <a16:creationId xmlns:a16="http://schemas.microsoft.com/office/drawing/2014/main" id="{64916CF3-75B8-40F6-9EFE-DD6703FF0903}"/>
              </a:ext>
            </a:extLst>
          </p:cNvPr>
          <p:cNvSpPr>
            <a:spLocks noGrp="1"/>
          </p:cNvSpPr>
          <p:nvPr>
            <p:ph type="title"/>
          </p:nvPr>
        </p:nvSpPr>
        <p:spPr>
          <a:xfrm>
            <a:off x="2286000" y="5172005"/>
            <a:ext cx="4325019" cy="1066800"/>
          </a:xfrm>
        </p:spPr>
        <p:txBody>
          <a:bodyPr>
            <a:normAutofit/>
          </a:bodyPr>
          <a:lstStyle/>
          <a:p>
            <a:r>
              <a:rPr lang="sr-Latn-RS" dirty="0"/>
              <a:t>Hvala na pažnji</a:t>
            </a:r>
            <a:endParaRPr lang="en-US" dirty="0"/>
          </a:p>
        </p:txBody>
      </p:sp>
    </p:spTree>
    <p:extLst>
      <p:ext uri="{BB962C8B-B14F-4D97-AF65-F5344CB8AC3E}">
        <p14:creationId xmlns:p14="http://schemas.microsoft.com/office/powerpoint/2010/main" val="936765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800" y="2286000"/>
            <a:ext cx="8229600" cy="1143000"/>
          </a:xfrm>
        </p:spPr>
        <p:txBody>
          <a:bodyPr>
            <a:normAutofit fontScale="90000"/>
          </a:bodyPr>
          <a:lstStyle/>
          <a:p>
            <a:r>
              <a:rPr lang="en-US" dirty="0" err="1"/>
              <a:t>Predstavljanje</a:t>
            </a:r>
            <a:r>
              <a:rPr lang="en-US" dirty="0"/>
              <a:t> </a:t>
            </a:r>
            <a:r>
              <a:rPr lang="en-US" dirty="0" err="1"/>
              <a:t>realizovanih</a:t>
            </a:r>
            <a:r>
              <a:rPr lang="en-US" dirty="0"/>
              <a:t> </a:t>
            </a:r>
            <a:r>
              <a:rPr lang="en-US" dirty="0" err="1"/>
              <a:t>radnih</a:t>
            </a:r>
            <a:r>
              <a:rPr lang="en-US" dirty="0"/>
              <a:t> </a:t>
            </a:r>
            <a:r>
              <a:rPr lang="en-US" dirty="0" err="1"/>
              <a:t>paketa</a:t>
            </a:r>
            <a:r>
              <a:rPr lang="en-US" dirty="0"/>
              <a:t> </a:t>
            </a:r>
            <a:r>
              <a:rPr lang="en-US" dirty="0" err="1"/>
              <a:t>i</a:t>
            </a:r>
            <a:r>
              <a:rPr lang="en-US" dirty="0"/>
              <a:t> </a:t>
            </a:r>
            <a:r>
              <a:rPr lang="en-US" dirty="0" err="1"/>
              <a:t>ishoda</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Tree>
    <p:extLst>
      <p:ext uri="{BB962C8B-B14F-4D97-AF65-F5344CB8AC3E}">
        <p14:creationId xmlns:p14="http://schemas.microsoft.com/office/powerpoint/2010/main" val="3188428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88619" y="885277"/>
            <a:ext cx="8607401" cy="739848"/>
          </a:xfrm>
        </p:spPr>
        <p:txBody>
          <a:bodyPr>
            <a:normAutofit fontScale="90000"/>
          </a:bodyPr>
          <a:lstStyle/>
          <a:p>
            <a:pPr algn="l"/>
            <a:br>
              <a:rPr lang="sr-Latn-RS" sz="2800" b="1" dirty="0"/>
            </a:br>
            <a:r>
              <a:rPr lang="sr-Latn-RS" sz="2700" b="1" dirty="0"/>
              <a:t>RP1 Analiza upravljanja vodnim resursima u regionu Zapadnog Balkana</a:t>
            </a:r>
            <a:br>
              <a:rPr lang="sr-Latn-RS" sz="2800" b="1" dirty="0"/>
            </a:br>
            <a:br>
              <a:rPr lang="sr-Latn-RS" sz="2800" b="1" dirty="0"/>
            </a:br>
            <a:endParaRPr lang="en-US" sz="2800"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3" name="TextBox 2">
            <a:extLst>
              <a:ext uri="{FF2B5EF4-FFF2-40B4-BE49-F238E27FC236}">
                <a16:creationId xmlns:a16="http://schemas.microsoft.com/office/drawing/2014/main" id="{24338D25-E9F7-4F70-B50C-99C9993C6FEA}"/>
              </a:ext>
            </a:extLst>
          </p:cNvPr>
          <p:cNvSpPr txBox="1"/>
          <p:nvPr/>
        </p:nvSpPr>
        <p:spPr>
          <a:xfrm>
            <a:off x="188619" y="1824826"/>
            <a:ext cx="8531201" cy="5734583"/>
          </a:xfrm>
          <a:prstGeom prst="rect">
            <a:avLst/>
          </a:prstGeom>
          <a:noFill/>
        </p:spPr>
        <p:txBody>
          <a:bodyPr wrap="square" rtlCol="0">
            <a:spAutoFit/>
          </a:bodyPr>
          <a:lstStyle/>
          <a:p>
            <a:pPr algn="just">
              <a:lnSpc>
                <a:spcPct val="114000"/>
              </a:lnSpc>
              <a:spcBef>
                <a:spcPts val="600"/>
              </a:spcBef>
              <a:spcAft>
                <a:spcPts val="600"/>
              </a:spcAft>
            </a:pPr>
            <a:r>
              <a:rPr lang="sr-Latn-RS" sz="2000" b="1" i="1" dirty="0"/>
              <a:t>1.1 Identifikacija stanja u oblasti upravljanja vodnim resursima</a:t>
            </a:r>
            <a:endParaRPr lang="sr-Latn-RS" dirty="0"/>
          </a:p>
          <a:p>
            <a:pPr algn="just">
              <a:lnSpc>
                <a:spcPct val="114000"/>
              </a:lnSpc>
              <a:spcBef>
                <a:spcPts val="600"/>
              </a:spcBef>
              <a:spcAft>
                <a:spcPts val="600"/>
              </a:spcAft>
            </a:pPr>
            <a:r>
              <a:rPr lang="sr-Latn-RS" sz="2000" b="1" i="1" dirty="0"/>
              <a:t>1.2 Analiza EU regulative u oblasti upravljanja vodenim resursima</a:t>
            </a:r>
          </a:p>
          <a:p>
            <a:pPr algn="just">
              <a:lnSpc>
                <a:spcPct val="114000"/>
              </a:lnSpc>
              <a:spcBef>
                <a:spcPts val="600"/>
              </a:spcBef>
              <a:spcAft>
                <a:spcPts val="600"/>
              </a:spcAft>
            </a:pPr>
            <a:r>
              <a:rPr lang="sr-Latn-RS" sz="2000" b="1" i="1" dirty="0"/>
              <a:t>1.3 Analiza postojećih kurikuluma u oblasti upravljanja vodnim resursima na master akademskim studijama svih zemalja učesnica</a:t>
            </a:r>
          </a:p>
          <a:p>
            <a:pPr algn="just">
              <a:lnSpc>
                <a:spcPct val="114000"/>
              </a:lnSpc>
              <a:spcBef>
                <a:spcPts val="600"/>
              </a:spcBef>
              <a:spcAft>
                <a:spcPts val="600"/>
              </a:spcAft>
            </a:pPr>
            <a:r>
              <a:rPr lang="sr-Latn-RS" sz="2000" b="1" i="1" dirty="0"/>
              <a:t>1.4 Identifikacija neophodnih laboratorijskih  resursa u partnerskim zemljama</a:t>
            </a:r>
          </a:p>
          <a:p>
            <a:pPr algn="just">
              <a:lnSpc>
                <a:spcPct val="114000"/>
              </a:lnSpc>
              <a:spcBef>
                <a:spcPts val="300"/>
              </a:spcBef>
              <a:spcAft>
                <a:spcPts val="300"/>
              </a:spcAft>
            </a:pPr>
            <a:r>
              <a:rPr lang="sr-Latn-RS" dirty="0"/>
              <a:t>–  Lista laboratorijske opreme EU zemalja;</a:t>
            </a:r>
          </a:p>
          <a:p>
            <a:pPr algn="just">
              <a:lnSpc>
                <a:spcPct val="114000"/>
              </a:lnSpc>
              <a:spcBef>
                <a:spcPts val="300"/>
              </a:spcBef>
              <a:spcAft>
                <a:spcPts val="300"/>
              </a:spcAft>
            </a:pPr>
            <a:r>
              <a:rPr lang="sr-Latn-RS" dirty="0"/>
              <a:t>– Definisanje laboratorijske opreme neophodne za modernizaciju i razvoj master studijskih programa u partnerskim zemljama;</a:t>
            </a:r>
          </a:p>
          <a:p>
            <a:pPr algn="just">
              <a:lnSpc>
                <a:spcPct val="114000"/>
              </a:lnSpc>
              <a:spcBef>
                <a:spcPts val="300"/>
              </a:spcBef>
              <a:spcAft>
                <a:spcPts val="300"/>
              </a:spcAft>
            </a:pPr>
            <a:r>
              <a:rPr lang="sr-Latn-RS" b="1" i="1" dirty="0"/>
              <a:t>1.5 </a:t>
            </a:r>
            <a:r>
              <a:rPr lang="sr-Latn-RS" b="1" i="1" dirty="0" err="1"/>
              <a:t>Workshop</a:t>
            </a:r>
            <a:r>
              <a:rPr lang="sr-Latn-RS" b="1" i="1" dirty="0"/>
              <a:t> o  praksi upravljanja vodenim resursima u zemljama učesnicama.</a:t>
            </a:r>
          </a:p>
          <a:p>
            <a:pPr algn="just">
              <a:lnSpc>
                <a:spcPct val="114000"/>
              </a:lnSpc>
              <a:spcBef>
                <a:spcPts val="300"/>
              </a:spcBef>
              <a:spcAft>
                <a:spcPts val="300"/>
              </a:spcAft>
            </a:pPr>
            <a:endParaRPr lang="sr-Latn-RS" dirty="0"/>
          </a:p>
          <a:p>
            <a:pPr algn="just">
              <a:lnSpc>
                <a:spcPct val="114000"/>
              </a:lnSpc>
              <a:spcBef>
                <a:spcPts val="300"/>
              </a:spcBef>
              <a:spcAft>
                <a:spcPts val="300"/>
              </a:spcAft>
            </a:pPr>
            <a:r>
              <a:rPr lang="sr-Latn-RS" dirty="0"/>
              <a:t>	</a:t>
            </a:r>
            <a:endParaRPr lang="sr-Latn-RS" sz="2000" dirty="0"/>
          </a:p>
          <a:p>
            <a:pPr algn="just">
              <a:lnSpc>
                <a:spcPct val="114000"/>
              </a:lnSpc>
              <a:spcBef>
                <a:spcPts val="300"/>
              </a:spcBef>
              <a:spcAft>
                <a:spcPts val="300"/>
              </a:spcAft>
            </a:pPr>
            <a:endParaRPr lang="sr-Latn-RS" sz="2800" dirty="0"/>
          </a:p>
          <a:p>
            <a:pPr algn="just">
              <a:lnSpc>
                <a:spcPct val="114000"/>
              </a:lnSpc>
              <a:spcBef>
                <a:spcPts val="300"/>
              </a:spcBef>
              <a:spcAft>
                <a:spcPts val="300"/>
              </a:spcAft>
            </a:pPr>
            <a:endParaRPr lang="sr-Latn-RS" sz="2800" dirty="0"/>
          </a:p>
        </p:txBody>
      </p:sp>
    </p:spTree>
    <p:extLst>
      <p:ext uri="{BB962C8B-B14F-4D97-AF65-F5344CB8AC3E}">
        <p14:creationId xmlns:p14="http://schemas.microsoft.com/office/powerpoint/2010/main" val="3063648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88619" y="885277"/>
            <a:ext cx="8607401" cy="739848"/>
          </a:xfrm>
        </p:spPr>
        <p:txBody>
          <a:bodyPr>
            <a:normAutofit fontScale="90000"/>
          </a:bodyPr>
          <a:lstStyle/>
          <a:p>
            <a:pPr algn="l"/>
            <a:br>
              <a:rPr lang="sr-Latn-RS" sz="2800" b="1" dirty="0"/>
            </a:br>
            <a:r>
              <a:rPr lang="sr-Latn-RS" sz="2700" b="1" dirty="0"/>
              <a:t>RP1 Analiza upravljanja vodnim resursima u regionu Zapadnog Balkana</a:t>
            </a:r>
            <a:br>
              <a:rPr lang="sr-Latn-RS" sz="2800" b="1" dirty="0"/>
            </a:br>
            <a:br>
              <a:rPr lang="sr-Latn-RS" sz="2800" b="1" dirty="0"/>
            </a:br>
            <a:endParaRPr lang="en-US" sz="2800"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3" name="TextBox 2">
            <a:extLst>
              <a:ext uri="{FF2B5EF4-FFF2-40B4-BE49-F238E27FC236}">
                <a16:creationId xmlns:a16="http://schemas.microsoft.com/office/drawing/2014/main" id="{24338D25-E9F7-4F70-B50C-99C9993C6FEA}"/>
              </a:ext>
            </a:extLst>
          </p:cNvPr>
          <p:cNvSpPr txBox="1"/>
          <p:nvPr/>
        </p:nvSpPr>
        <p:spPr>
          <a:xfrm>
            <a:off x="188619" y="1494271"/>
            <a:ext cx="8531201" cy="3476721"/>
          </a:xfrm>
          <a:prstGeom prst="rect">
            <a:avLst/>
          </a:prstGeom>
          <a:noFill/>
        </p:spPr>
        <p:txBody>
          <a:bodyPr wrap="square" rtlCol="0">
            <a:spAutoFit/>
          </a:bodyPr>
          <a:lstStyle/>
          <a:p>
            <a:pPr algn="just">
              <a:lnSpc>
                <a:spcPct val="114000"/>
              </a:lnSpc>
              <a:spcBef>
                <a:spcPts val="600"/>
              </a:spcBef>
              <a:spcAft>
                <a:spcPts val="600"/>
              </a:spcAft>
            </a:pPr>
            <a:r>
              <a:rPr lang="sr-Latn-RS" sz="2000" b="1" i="1" dirty="0"/>
              <a:t>1.4 Identifikacija neophodnih laboratorijskih  resursa u partnerskim zemljama</a:t>
            </a:r>
          </a:p>
          <a:p>
            <a:pPr algn="just">
              <a:lnSpc>
                <a:spcPct val="114000"/>
              </a:lnSpc>
              <a:spcBef>
                <a:spcPts val="300"/>
              </a:spcBef>
              <a:spcAft>
                <a:spcPts val="300"/>
              </a:spcAft>
            </a:pPr>
            <a:r>
              <a:rPr lang="sr-Latn-RS" dirty="0"/>
              <a:t>–  Lista laboratorijske opreme EU zemalja;</a:t>
            </a:r>
          </a:p>
          <a:p>
            <a:pPr algn="just">
              <a:lnSpc>
                <a:spcPct val="114000"/>
              </a:lnSpc>
              <a:spcBef>
                <a:spcPts val="300"/>
              </a:spcBef>
              <a:spcAft>
                <a:spcPts val="300"/>
              </a:spcAft>
            </a:pPr>
            <a:r>
              <a:rPr lang="sr-Latn-RS" dirty="0"/>
              <a:t>– Definisanje laboratorijske opreme neophodne za modernizaciju i razvoj master studijskih programa u partnerskim zemljama;</a:t>
            </a:r>
          </a:p>
          <a:p>
            <a:pPr algn="just">
              <a:lnSpc>
                <a:spcPct val="114000"/>
              </a:lnSpc>
              <a:spcBef>
                <a:spcPts val="300"/>
              </a:spcBef>
              <a:spcAft>
                <a:spcPts val="300"/>
              </a:spcAft>
            </a:pPr>
            <a:endParaRPr lang="sr-Latn-RS" dirty="0"/>
          </a:p>
          <a:p>
            <a:pPr algn="just">
              <a:lnSpc>
                <a:spcPct val="114000"/>
              </a:lnSpc>
              <a:spcBef>
                <a:spcPts val="300"/>
              </a:spcBef>
              <a:spcAft>
                <a:spcPts val="300"/>
              </a:spcAft>
            </a:pPr>
            <a:r>
              <a:rPr lang="sr-Latn-RS" dirty="0"/>
              <a:t>	</a:t>
            </a:r>
            <a:endParaRPr lang="sr-Latn-RS" sz="2000" dirty="0"/>
          </a:p>
          <a:p>
            <a:pPr algn="just">
              <a:lnSpc>
                <a:spcPct val="114000"/>
              </a:lnSpc>
              <a:spcBef>
                <a:spcPts val="300"/>
              </a:spcBef>
              <a:spcAft>
                <a:spcPts val="300"/>
              </a:spcAft>
            </a:pPr>
            <a:endParaRPr lang="sr-Latn-RS" sz="2800" dirty="0"/>
          </a:p>
          <a:p>
            <a:pPr algn="just">
              <a:lnSpc>
                <a:spcPct val="114000"/>
              </a:lnSpc>
              <a:spcBef>
                <a:spcPts val="300"/>
              </a:spcBef>
              <a:spcAft>
                <a:spcPts val="300"/>
              </a:spcAft>
            </a:pPr>
            <a:endParaRPr lang="sr-Latn-RS" sz="2800" dirty="0"/>
          </a:p>
        </p:txBody>
      </p:sp>
      <p:pic>
        <p:nvPicPr>
          <p:cNvPr id="9" name="Picture 8" descr="A screenshot of a cell phone&#10;&#10;Description automatically generated">
            <a:extLst>
              <a:ext uri="{FF2B5EF4-FFF2-40B4-BE49-F238E27FC236}">
                <a16:creationId xmlns:a16="http://schemas.microsoft.com/office/drawing/2014/main" id="{9B6CCCB2-7D8B-4C1B-BD51-EDE983D124B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3359" y="3076247"/>
            <a:ext cx="7917281" cy="3196978"/>
          </a:xfrm>
          <a:prstGeom prst="rect">
            <a:avLst/>
          </a:prstGeom>
        </p:spPr>
      </p:pic>
      <p:pic>
        <p:nvPicPr>
          <p:cNvPr id="13" name="Picture 12" descr="A screenshot of a cell phone&#10;&#10;Description automatically generated">
            <a:extLst>
              <a:ext uri="{FF2B5EF4-FFF2-40B4-BE49-F238E27FC236}">
                <a16:creationId xmlns:a16="http://schemas.microsoft.com/office/drawing/2014/main" id="{67BC9D65-F8F6-415B-A9E7-EAA5766A224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50670" y="575310"/>
            <a:ext cx="6042660" cy="5707380"/>
          </a:xfrm>
          <a:prstGeom prst="rect">
            <a:avLst/>
          </a:prstGeom>
        </p:spPr>
      </p:pic>
    </p:spTree>
    <p:extLst>
      <p:ext uri="{BB962C8B-B14F-4D97-AF65-F5344CB8AC3E}">
        <p14:creationId xmlns:p14="http://schemas.microsoft.com/office/powerpoint/2010/main" val="1087503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40360" y="854718"/>
            <a:ext cx="8571841" cy="584776"/>
          </a:xfrm>
        </p:spPr>
        <p:txBody>
          <a:bodyPr>
            <a:normAutofit fontScale="90000"/>
          </a:bodyPr>
          <a:lstStyle/>
          <a:p>
            <a:pPr algn="l"/>
            <a:br>
              <a:rPr lang="sr-Latn-RS" sz="2800" b="1" dirty="0"/>
            </a:br>
            <a:r>
              <a:rPr lang="sr-Latn-RS" sz="2700" b="1" dirty="0"/>
              <a:t>RP2 Razvoj kurikuluma zasnovanih na kompetencijama u skladu sa trendovima u EU</a:t>
            </a:r>
            <a:br>
              <a:rPr lang="sr-Latn-RS" sz="3600" b="1" dirty="0"/>
            </a:br>
            <a:br>
              <a:rPr lang="sr-Latn-RS" sz="2800" b="1" dirty="0"/>
            </a:br>
            <a:br>
              <a:rPr lang="sr-Latn-RS" sz="2800" b="1" dirty="0"/>
            </a:br>
            <a:endParaRPr lang="en-US" sz="2800"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3" name="TextBox 2">
            <a:extLst>
              <a:ext uri="{FF2B5EF4-FFF2-40B4-BE49-F238E27FC236}">
                <a16:creationId xmlns:a16="http://schemas.microsoft.com/office/drawing/2014/main" id="{24338D25-E9F7-4F70-B50C-99C9993C6FEA}"/>
              </a:ext>
            </a:extLst>
          </p:cNvPr>
          <p:cNvSpPr txBox="1"/>
          <p:nvPr/>
        </p:nvSpPr>
        <p:spPr>
          <a:xfrm>
            <a:off x="259014" y="1069519"/>
            <a:ext cx="8531201" cy="4086760"/>
          </a:xfrm>
          <a:prstGeom prst="rect">
            <a:avLst/>
          </a:prstGeom>
          <a:noFill/>
        </p:spPr>
        <p:txBody>
          <a:bodyPr wrap="square" rtlCol="0">
            <a:spAutoFit/>
          </a:bodyPr>
          <a:lstStyle/>
          <a:p>
            <a:pPr algn="just">
              <a:lnSpc>
                <a:spcPct val="114000"/>
              </a:lnSpc>
              <a:spcBef>
                <a:spcPts val="600"/>
              </a:spcBef>
              <a:spcAft>
                <a:spcPts val="600"/>
              </a:spcAft>
            </a:pPr>
            <a:r>
              <a:rPr lang="sr-Latn-RS" sz="2000" b="1" i="1" dirty="0"/>
              <a:t>2.1 Razvoj specifičnih kompetencija i ishoda učenja u partnerskim zemljama</a:t>
            </a:r>
          </a:p>
          <a:p>
            <a:pPr algn="just">
              <a:lnSpc>
                <a:spcPct val="114000"/>
              </a:lnSpc>
              <a:spcBef>
                <a:spcPts val="300"/>
              </a:spcBef>
              <a:spcAft>
                <a:spcPts val="300"/>
              </a:spcAft>
            </a:pPr>
            <a:r>
              <a:rPr lang="sr-Latn-RS" dirty="0"/>
              <a:t>– Kurikulumi modifikovanih i novih predmeta (sa naglaskom na ciljeve i ishode);</a:t>
            </a:r>
          </a:p>
          <a:p>
            <a:pPr algn="just">
              <a:lnSpc>
                <a:spcPct val="114000"/>
              </a:lnSpc>
              <a:spcBef>
                <a:spcPts val="300"/>
              </a:spcBef>
              <a:spcAft>
                <a:spcPts val="300"/>
              </a:spcAft>
            </a:pPr>
            <a:r>
              <a:rPr lang="sr-Latn-RS" dirty="0"/>
              <a:t>– Katalog kompetencija (</a:t>
            </a:r>
            <a:r>
              <a:rPr lang="nn-NO" dirty="0"/>
              <a:t>opšte akademske i personalne veštine</a:t>
            </a:r>
            <a:r>
              <a:rPr lang="sr-Latn-RS" dirty="0"/>
              <a:t> i </a:t>
            </a:r>
            <a:r>
              <a:rPr lang="nn-NO" dirty="0"/>
              <a:t>specifične kompetencije u oblasti zaštite i tretmana voda</a:t>
            </a:r>
            <a:r>
              <a:rPr lang="sr-Latn-RS" dirty="0"/>
              <a:t>);</a:t>
            </a:r>
          </a:p>
          <a:p>
            <a:pPr algn="just">
              <a:lnSpc>
                <a:spcPct val="114000"/>
              </a:lnSpc>
              <a:spcBef>
                <a:spcPts val="300"/>
              </a:spcBef>
              <a:spcAft>
                <a:spcPts val="300"/>
              </a:spcAft>
            </a:pPr>
            <a:endParaRPr lang="sr-Latn-RS" dirty="0"/>
          </a:p>
          <a:p>
            <a:pPr algn="just">
              <a:lnSpc>
                <a:spcPct val="114000"/>
              </a:lnSpc>
              <a:spcBef>
                <a:spcPts val="300"/>
              </a:spcBef>
              <a:spcAft>
                <a:spcPts val="300"/>
              </a:spcAft>
            </a:pPr>
            <a:endParaRPr lang="sr-Latn-RS" dirty="0"/>
          </a:p>
          <a:p>
            <a:pPr algn="just">
              <a:lnSpc>
                <a:spcPct val="114000"/>
              </a:lnSpc>
              <a:spcBef>
                <a:spcPts val="300"/>
              </a:spcBef>
              <a:spcAft>
                <a:spcPts val="300"/>
              </a:spcAft>
            </a:pPr>
            <a:endParaRPr lang="sr-Latn-RS" dirty="0"/>
          </a:p>
          <a:p>
            <a:pPr algn="just">
              <a:lnSpc>
                <a:spcPct val="114000"/>
              </a:lnSpc>
              <a:spcBef>
                <a:spcPts val="300"/>
              </a:spcBef>
              <a:spcAft>
                <a:spcPts val="300"/>
              </a:spcAft>
            </a:pPr>
            <a:endParaRPr lang="sr-Latn-RS" dirty="0"/>
          </a:p>
          <a:p>
            <a:pPr algn="just">
              <a:lnSpc>
                <a:spcPct val="114000"/>
              </a:lnSpc>
              <a:spcBef>
                <a:spcPts val="300"/>
              </a:spcBef>
              <a:spcAft>
                <a:spcPts val="300"/>
              </a:spcAft>
            </a:pPr>
            <a:endParaRPr lang="sr-Latn-RS" dirty="0"/>
          </a:p>
          <a:p>
            <a:pPr algn="just">
              <a:lnSpc>
                <a:spcPct val="114000"/>
              </a:lnSpc>
              <a:spcBef>
                <a:spcPts val="300"/>
              </a:spcBef>
              <a:spcAft>
                <a:spcPts val="300"/>
              </a:spcAft>
            </a:pPr>
            <a:endParaRPr lang="sr-Latn-RS" sz="2800" dirty="0"/>
          </a:p>
        </p:txBody>
      </p:sp>
      <p:pic>
        <p:nvPicPr>
          <p:cNvPr id="9" name="Picture 8" descr="A screenshot of a social media post&#10;&#10;Description automatically generated">
            <a:extLst>
              <a:ext uri="{FF2B5EF4-FFF2-40B4-BE49-F238E27FC236}">
                <a16:creationId xmlns:a16="http://schemas.microsoft.com/office/drawing/2014/main" id="{D56B058E-9B23-4AB0-B205-92019D5E85A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05000" y="2895600"/>
            <a:ext cx="5783580" cy="3162300"/>
          </a:xfrm>
          <a:prstGeom prst="rect">
            <a:avLst/>
          </a:prstGeom>
        </p:spPr>
      </p:pic>
    </p:spTree>
    <p:extLst>
      <p:ext uri="{BB962C8B-B14F-4D97-AF65-F5344CB8AC3E}">
        <p14:creationId xmlns:p14="http://schemas.microsoft.com/office/powerpoint/2010/main" val="111294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628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09860EE-8902-458B-8542-9A9E67810BC8}"/>
              </a:ext>
            </a:extLst>
          </p:cNvPr>
          <p:cNvPicPr>
            <a:picLocks noChangeAspect="1"/>
          </p:cNvPicPr>
          <p:nvPr/>
        </p:nvPicPr>
        <p:blipFill>
          <a:blip r:embed="rId2"/>
          <a:stretch>
            <a:fillRect/>
          </a:stretch>
        </p:blipFill>
        <p:spPr>
          <a:xfrm>
            <a:off x="357759" y="480060"/>
            <a:ext cx="8428481" cy="5791963"/>
          </a:xfrm>
          <a:prstGeom prst="rect">
            <a:avLst/>
          </a:prstGeom>
        </p:spPr>
      </p:pic>
      <p:sp>
        <p:nvSpPr>
          <p:cNvPr id="12" name="Oval 11">
            <a:extLst>
              <a:ext uri="{FF2B5EF4-FFF2-40B4-BE49-F238E27FC236}">
                <a16:creationId xmlns:a16="http://schemas.microsoft.com/office/drawing/2014/main" id="{4CE17072-B958-4FA4-9090-92F2F60598CC}"/>
              </a:ext>
            </a:extLst>
          </p:cNvPr>
          <p:cNvSpPr/>
          <p:nvPr/>
        </p:nvSpPr>
        <p:spPr>
          <a:xfrm>
            <a:off x="-76200" y="3326130"/>
            <a:ext cx="8762999" cy="838200"/>
          </a:xfrm>
          <a:prstGeom prst="ellipse">
            <a:avLst/>
          </a:prstGeom>
          <a:noFill/>
          <a:ln>
            <a:solidFill>
              <a:srgbClr val="FA44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Tree>
    <p:extLst>
      <p:ext uri="{BB962C8B-B14F-4D97-AF65-F5344CB8AC3E}">
        <p14:creationId xmlns:p14="http://schemas.microsoft.com/office/powerpoint/2010/main" val="4217002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86079" y="1355515"/>
            <a:ext cx="8571841" cy="584776"/>
          </a:xfrm>
        </p:spPr>
        <p:txBody>
          <a:bodyPr>
            <a:normAutofit fontScale="90000"/>
          </a:bodyPr>
          <a:lstStyle/>
          <a:p>
            <a:pPr algn="l"/>
            <a:br>
              <a:rPr lang="sr-Latn-RS" sz="2800" b="1" dirty="0"/>
            </a:br>
            <a:r>
              <a:rPr lang="sr-Latn-RS" sz="2700" b="1" dirty="0"/>
              <a:t>RP2 Razvoj kurikuluma zasnovanih na kompetencijama u skladu sa trendovima u EU</a:t>
            </a:r>
            <a:br>
              <a:rPr lang="sr-Latn-RS" sz="3600" b="1" dirty="0"/>
            </a:br>
            <a:br>
              <a:rPr lang="sr-Latn-RS" sz="2800" b="1" dirty="0"/>
            </a:br>
            <a:br>
              <a:rPr lang="sr-Latn-RS" sz="2800" b="1" dirty="0"/>
            </a:br>
            <a:endParaRPr lang="en-US" sz="2800"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3" name="TextBox 2">
            <a:extLst>
              <a:ext uri="{FF2B5EF4-FFF2-40B4-BE49-F238E27FC236}">
                <a16:creationId xmlns:a16="http://schemas.microsoft.com/office/drawing/2014/main" id="{24338D25-E9F7-4F70-B50C-99C9993C6FEA}"/>
              </a:ext>
            </a:extLst>
          </p:cNvPr>
          <p:cNvSpPr txBox="1"/>
          <p:nvPr/>
        </p:nvSpPr>
        <p:spPr>
          <a:xfrm>
            <a:off x="228600" y="1924899"/>
            <a:ext cx="8683601" cy="5453801"/>
          </a:xfrm>
          <a:prstGeom prst="rect">
            <a:avLst/>
          </a:prstGeom>
          <a:noFill/>
        </p:spPr>
        <p:txBody>
          <a:bodyPr wrap="square" rtlCol="0">
            <a:spAutoFit/>
          </a:bodyPr>
          <a:lstStyle/>
          <a:p>
            <a:pPr lvl="0" algn="just">
              <a:lnSpc>
                <a:spcPct val="114000"/>
              </a:lnSpc>
              <a:spcBef>
                <a:spcPts val="600"/>
              </a:spcBef>
              <a:spcAft>
                <a:spcPts val="600"/>
              </a:spcAft>
            </a:pPr>
            <a:r>
              <a:rPr lang="sr-Latn-RS" sz="2000" b="1" i="1" dirty="0">
                <a:solidFill>
                  <a:prstClr val="black"/>
                </a:solidFill>
              </a:rPr>
              <a:t>2.2 Razvoj sadržaja kurseva</a:t>
            </a:r>
          </a:p>
          <a:p>
            <a:pPr algn="just">
              <a:lnSpc>
                <a:spcPct val="114000"/>
              </a:lnSpc>
              <a:spcBef>
                <a:spcPts val="300"/>
              </a:spcBef>
              <a:spcAft>
                <a:spcPts val="300"/>
              </a:spcAft>
            </a:pPr>
            <a:r>
              <a:rPr lang="sr-Latn-RS" sz="2000" dirty="0"/>
              <a:t>–SWARM set kurseva – detaljan pregled kurikuluma novih i postojećih predmeta ;</a:t>
            </a:r>
          </a:p>
          <a:p>
            <a:pPr algn="just">
              <a:lnSpc>
                <a:spcPct val="114000"/>
              </a:lnSpc>
              <a:spcBef>
                <a:spcPts val="300"/>
              </a:spcBef>
              <a:spcAft>
                <a:spcPts val="300"/>
              </a:spcAft>
            </a:pPr>
            <a:r>
              <a:rPr lang="sr-Latn-RS" sz="2000" dirty="0"/>
              <a:t>– Katalog kurseva zemalja EU;</a:t>
            </a:r>
          </a:p>
          <a:p>
            <a:pPr algn="just">
              <a:lnSpc>
                <a:spcPct val="114000"/>
              </a:lnSpc>
              <a:spcBef>
                <a:spcPts val="300"/>
              </a:spcBef>
              <a:spcAft>
                <a:spcPts val="300"/>
              </a:spcAft>
            </a:pPr>
            <a:endParaRPr lang="sr-Latn-RS" sz="2000" dirty="0"/>
          </a:p>
          <a:p>
            <a:pPr algn="just">
              <a:lnSpc>
                <a:spcPct val="114000"/>
              </a:lnSpc>
              <a:spcBef>
                <a:spcPts val="600"/>
              </a:spcBef>
              <a:spcAft>
                <a:spcPts val="600"/>
              </a:spcAft>
            </a:pPr>
            <a:r>
              <a:rPr lang="sr-Latn-RS" sz="2000" b="1" i="1" dirty="0">
                <a:solidFill>
                  <a:prstClr val="black"/>
                </a:solidFill>
              </a:rPr>
              <a:t>2.3 Modernizacija postojećih i razvoj novih master kurseva</a:t>
            </a:r>
          </a:p>
          <a:p>
            <a:pPr algn="just">
              <a:lnSpc>
                <a:spcPct val="114000"/>
              </a:lnSpc>
              <a:spcBef>
                <a:spcPts val="300"/>
              </a:spcBef>
              <a:spcAft>
                <a:spcPts val="300"/>
              </a:spcAft>
            </a:pPr>
            <a:r>
              <a:rPr lang="sr-Latn-RS" sz="2000" dirty="0"/>
              <a:t>-Principi i ishodi učenja na master studijskom programu;</a:t>
            </a:r>
          </a:p>
          <a:p>
            <a:pPr algn="just">
              <a:lnSpc>
                <a:spcPct val="114000"/>
              </a:lnSpc>
              <a:spcBef>
                <a:spcPts val="300"/>
              </a:spcBef>
              <a:spcAft>
                <a:spcPts val="300"/>
              </a:spcAft>
            </a:pPr>
            <a:r>
              <a:rPr lang="sr-Latn-RS" sz="2000" dirty="0"/>
              <a:t>-Nastavne tehnike (PBL pristup, e-</a:t>
            </a:r>
            <a:r>
              <a:rPr lang="sr-Latn-RS" sz="2000" dirty="0" err="1"/>
              <a:t>learning</a:t>
            </a:r>
            <a:r>
              <a:rPr lang="sr-Latn-RS" sz="2000" dirty="0"/>
              <a:t>, </a:t>
            </a:r>
            <a:r>
              <a:rPr lang="sr-Latn-RS" sz="2000" dirty="0" err="1"/>
              <a:t>group</a:t>
            </a:r>
            <a:r>
              <a:rPr lang="sr-Latn-RS" sz="2000" dirty="0"/>
              <a:t> </a:t>
            </a:r>
            <a:r>
              <a:rPr lang="sr-Latn-RS" sz="2000" dirty="0" err="1"/>
              <a:t>learning</a:t>
            </a:r>
            <a:r>
              <a:rPr lang="sr-Latn-RS" sz="2000" dirty="0"/>
              <a:t>, </a:t>
            </a:r>
            <a:r>
              <a:rPr lang="sr-Latn-RS" sz="2000" dirty="0" err="1"/>
              <a:t>etc</a:t>
            </a:r>
            <a:r>
              <a:rPr lang="sr-Latn-RS" sz="2000" dirty="0"/>
              <a:t>.);</a:t>
            </a:r>
          </a:p>
          <a:p>
            <a:pPr algn="just">
              <a:lnSpc>
                <a:spcPct val="114000"/>
              </a:lnSpc>
              <a:spcBef>
                <a:spcPts val="300"/>
              </a:spcBef>
              <a:spcAft>
                <a:spcPts val="300"/>
              </a:spcAft>
            </a:pPr>
            <a:r>
              <a:rPr lang="sr-Latn-RS" sz="2000" dirty="0"/>
              <a:t>-Strategija razvoja novih i modifikacije postojećih kurseva u skladu sa predloženim inovativnim pristupom.</a:t>
            </a:r>
          </a:p>
          <a:p>
            <a:pPr algn="just">
              <a:lnSpc>
                <a:spcPct val="114000"/>
              </a:lnSpc>
              <a:spcBef>
                <a:spcPts val="600"/>
              </a:spcBef>
              <a:spcAft>
                <a:spcPts val="600"/>
              </a:spcAft>
            </a:pPr>
            <a:endParaRPr lang="sr-Latn-RS" sz="2000" b="1" i="1" dirty="0">
              <a:solidFill>
                <a:prstClr val="black"/>
              </a:solidFill>
            </a:endParaRPr>
          </a:p>
          <a:p>
            <a:pPr lvl="0" algn="just">
              <a:lnSpc>
                <a:spcPct val="114000"/>
              </a:lnSpc>
              <a:spcBef>
                <a:spcPts val="600"/>
              </a:spcBef>
              <a:spcAft>
                <a:spcPts val="600"/>
              </a:spcAft>
            </a:pPr>
            <a:endParaRPr lang="sr-Latn-RS" sz="2000" b="1" i="1" dirty="0">
              <a:solidFill>
                <a:prstClr val="black"/>
              </a:solidFill>
            </a:endParaRPr>
          </a:p>
          <a:p>
            <a:pPr algn="just">
              <a:lnSpc>
                <a:spcPct val="114000"/>
              </a:lnSpc>
              <a:spcBef>
                <a:spcPts val="300"/>
              </a:spcBef>
              <a:spcAft>
                <a:spcPts val="300"/>
              </a:spcAft>
            </a:pPr>
            <a:endParaRPr lang="sr-Latn-RS" sz="2800" dirty="0"/>
          </a:p>
        </p:txBody>
      </p:sp>
    </p:spTree>
    <p:extLst>
      <p:ext uri="{BB962C8B-B14F-4D97-AF65-F5344CB8AC3E}">
        <p14:creationId xmlns:p14="http://schemas.microsoft.com/office/powerpoint/2010/main" val="3740736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40360" y="854718"/>
            <a:ext cx="8571841" cy="584776"/>
          </a:xfrm>
        </p:spPr>
        <p:txBody>
          <a:bodyPr>
            <a:normAutofit fontScale="90000"/>
          </a:bodyPr>
          <a:lstStyle/>
          <a:p>
            <a:pPr algn="l"/>
            <a:br>
              <a:rPr lang="sr-Latn-RS" sz="2800" b="1" dirty="0"/>
            </a:br>
            <a:r>
              <a:rPr lang="sr-Latn-RS" sz="2700" b="1" dirty="0"/>
              <a:t>RP2 Razvoj kurikuluma zasnovanih na kompetencijama u skladu sa trendovima u EU</a:t>
            </a:r>
            <a:br>
              <a:rPr lang="sr-Latn-RS" sz="3600" b="1" dirty="0"/>
            </a:br>
            <a:br>
              <a:rPr lang="sr-Latn-RS" sz="2800" b="1" dirty="0"/>
            </a:br>
            <a:br>
              <a:rPr lang="sr-Latn-RS" sz="2800" b="1" dirty="0"/>
            </a:br>
            <a:endParaRPr lang="en-US" sz="2800"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3" name="TextBox 2">
            <a:extLst>
              <a:ext uri="{FF2B5EF4-FFF2-40B4-BE49-F238E27FC236}">
                <a16:creationId xmlns:a16="http://schemas.microsoft.com/office/drawing/2014/main" id="{24338D25-E9F7-4F70-B50C-99C9993C6FEA}"/>
              </a:ext>
            </a:extLst>
          </p:cNvPr>
          <p:cNvSpPr txBox="1"/>
          <p:nvPr/>
        </p:nvSpPr>
        <p:spPr>
          <a:xfrm>
            <a:off x="248854" y="1275917"/>
            <a:ext cx="8880504" cy="6660285"/>
          </a:xfrm>
          <a:prstGeom prst="rect">
            <a:avLst/>
          </a:prstGeom>
          <a:noFill/>
        </p:spPr>
        <p:txBody>
          <a:bodyPr wrap="square" rtlCol="0">
            <a:spAutoFit/>
          </a:bodyPr>
          <a:lstStyle/>
          <a:p>
            <a:pPr algn="just">
              <a:lnSpc>
                <a:spcPct val="114000"/>
              </a:lnSpc>
              <a:spcBef>
                <a:spcPts val="600"/>
              </a:spcBef>
              <a:spcAft>
                <a:spcPts val="600"/>
              </a:spcAft>
            </a:pPr>
            <a:r>
              <a:rPr lang="sr-Latn-RS" sz="2000" b="1" i="1" dirty="0"/>
              <a:t>2.4 Akreditacija master studijskih programa – U TOKU</a:t>
            </a:r>
          </a:p>
          <a:p>
            <a:pPr lvl="0" algn="just">
              <a:lnSpc>
                <a:spcPct val="114000"/>
              </a:lnSpc>
              <a:spcBef>
                <a:spcPts val="600"/>
              </a:spcBef>
              <a:spcAft>
                <a:spcPts val="600"/>
              </a:spcAft>
            </a:pPr>
            <a:r>
              <a:rPr lang="sr-Latn-RS" sz="2000" b="1" i="1" dirty="0">
                <a:solidFill>
                  <a:prstClr val="black"/>
                </a:solidFill>
              </a:rPr>
              <a:t>2.5 Treninzi nastavnog osoblja za sticanje znanja i veština u oblasti nastavnih metoda</a:t>
            </a:r>
          </a:p>
          <a:p>
            <a:pPr lvl="0" algn="just">
              <a:lnSpc>
                <a:spcPct val="114000"/>
              </a:lnSpc>
              <a:spcBef>
                <a:spcPts val="600"/>
              </a:spcBef>
              <a:spcAft>
                <a:spcPts val="600"/>
              </a:spcAft>
            </a:pPr>
            <a:r>
              <a:rPr lang="sr-Latn-RS" sz="2000" dirty="0"/>
              <a:t>– </a:t>
            </a:r>
            <a:r>
              <a:rPr lang="en-US" sz="2000" dirty="0"/>
              <a:t>University of Architecture, Civil Engineering and Geodesy</a:t>
            </a:r>
            <a:r>
              <a:rPr lang="sr-Latn-RS" sz="2000" dirty="0"/>
              <a:t> </a:t>
            </a:r>
            <a:r>
              <a:rPr lang="sr-Latn-RS" sz="2000" dirty="0" err="1"/>
              <a:t>Sofia</a:t>
            </a:r>
            <a:r>
              <a:rPr lang="sr-Latn-RS" sz="2000" dirty="0"/>
              <a:t> – 29-31.05.19.</a:t>
            </a:r>
            <a:endParaRPr lang="sr-Latn-RS" sz="2000" b="1" i="1" dirty="0">
              <a:solidFill>
                <a:prstClr val="black"/>
              </a:solidFill>
            </a:endParaRPr>
          </a:p>
          <a:p>
            <a:pPr algn="just">
              <a:lnSpc>
                <a:spcPct val="114000"/>
              </a:lnSpc>
              <a:spcBef>
                <a:spcPts val="300"/>
              </a:spcBef>
              <a:spcAft>
                <a:spcPts val="300"/>
              </a:spcAft>
            </a:pPr>
            <a:r>
              <a:rPr lang="sr-Latn-RS" sz="2000" dirty="0"/>
              <a:t>– </a:t>
            </a:r>
            <a:r>
              <a:rPr lang="en-US" sz="2000" dirty="0"/>
              <a:t>Norwegian University of Life Sciences</a:t>
            </a:r>
            <a:r>
              <a:rPr lang="sr-Latn-RS" sz="2000" dirty="0"/>
              <a:t> </a:t>
            </a:r>
            <a:r>
              <a:rPr lang="en-US" sz="2000" dirty="0"/>
              <a:t>(NMBU)</a:t>
            </a:r>
            <a:r>
              <a:rPr lang="sr-Latn-RS" sz="2000" dirty="0"/>
              <a:t> – 17-19.06.19.</a:t>
            </a:r>
          </a:p>
          <a:p>
            <a:pPr algn="just">
              <a:lnSpc>
                <a:spcPct val="114000"/>
              </a:lnSpc>
              <a:spcBef>
                <a:spcPts val="300"/>
              </a:spcBef>
              <a:spcAft>
                <a:spcPts val="300"/>
              </a:spcAft>
            </a:pPr>
            <a:r>
              <a:rPr lang="sr-Latn-RS" sz="2000" dirty="0"/>
              <a:t>– </a:t>
            </a:r>
            <a:r>
              <a:rPr lang="en-US" sz="2000" dirty="0"/>
              <a:t>University of Rijeka, Faculty of Civil Engineering (UNIRIFCE)</a:t>
            </a:r>
            <a:r>
              <a:rPr lang="sr-Latn-RS" sz="2000" dirty="0"/>
              <a:t> – 18-20.09.19.</a:t>
            </a:r>
          </a:p>
          <a:p>
            <a:pPr algn="just">
              <a:lnSpc>
                <a:spcPct val="114000"/>
              </a:lnSpc>
              <a:spcBef>
                <a:spcPts val="300"/>
              </a:spcBef>
              <a:spcAft>
                <a:spcPts val="300"/>
              </a:spcAft>
            </a:pPr>
            <a:r>
              <a:rPr lang="sr-Latn-RS" sz="2000" dirty="0"/>
              <a:t>– </a:t>
            </a:r>
            <a:r>
              <a:rPr lang="en-US" sz="2000" dirty="0"/>
              <a:t>Aristotle University of Thessaloniki, Department of Civil Engineering</a:t>
            </a:r>
            <a:r>
              <a:rPr lang="sr-Latn-RS" sz="2000" dirty="0"/>
              <a:t> – 29.10-02.11.19. </a:t>
            </a:r>
            <a:r>
              <a:rPr lang="sr-Latn-RS" sz="2000" dirty="0">
                <a:hlinkClick r:id="rId6"/>
              </a:rPr>
              <a:t>https://www.youtube.com/watch?v=I2Be906Zvjs&amp;authuser=0</a:t>
            </a:r>
            <a:endParaRPr lang="sr-Latn-RS" sz="2000" dirty="0"/>
          </a:p>
          <a:p>
            <a:pPr algn="just">
              <a:lnSpc>
                <a:spcPct val="114000"/>
              </a:lnSpc>
              <a:spcBef>
                <a:spcPts val="300"/>
              </a:spcBef>
              <a:spcAft>
                <a:spcPts val="300"/>
              </a:spcAft>
            </a:pPr>
            <a:r>
              <a:rPr lang="sr-Latn-RS" sz="2000" dirty="0"/>
              <a:t>– </a:t>
            </a:r>
            <a:r>
              <a:rPr lang="en-US" sz="2000" dirty="0"/>
              <a:t>Instituto Superior Técnico (IST), Civil Engineering, Architecture and</a:t>
            </a:r>
            <a:r>
              <a:rPr lang="sr-Latn-RS" sz="2000" dirty="0"/>
              <a:t> </a:t>
            </a:r>
            <a:r>
              <a:rPr lang="en-US" sz="2000" dirty="0" err="1"/>
              <a:t>Georesources</a:t>
            </a:r>
            <a:r>
              <a:rPr lang="en-US" sz="2000" dirty="0"/>
              <a:t> Department (</a:t>
            </a:r>
            <a:r>
              <a:rPr lang="en-US" sz="2000" dirty="0" err="1"/>
              <a:t>DECivil</a:t>
            </a:r>
            <a:r>
              <a:rPr lang="en-US" sz="2000" dirty="0"/>
              <a:t>), Lisbon University (UL)</a:t>
            </a:r>
            <a:r>
              <a:rPr lang="sr-Latn-RS" sz="2000" dirty="0"/>
              <a:t> – 27-29.11.2019.</a:t>
            </a:r>
            <a:endParaRPr lang="en-US" sz="2000" dirty="0"/>
          </a:p>
          <a:p>
            <a:pPr algn="just">
              <a:lnSpc>
                <a:spcPct val="114000"/>
              </a:lnSpc>
              <a:spcBef>
                <a:spcPts val="300"/>
              </a:spcBef>
              <a:spcAft>
                <a:spcPts val="300"/>
              </a:spcAft>
            </a:pPr>
            <a:r>
              <a:rPr lang="sr-Latn-RS" sz="2000" b="1" i="1" dirty="0">
                <a:solidFill>
                  <a:prstClr val="black"/>
                </a:solidFill>
              </a:rPr>
              <a:t>2.6 Nabavka laboratorijske i IT opreme</a:t>
            </a:r>
          </a:p>
          <a:p>
            <a:pPr algn="just">
              <a:lnSpc>
                <a:spcPct val="114000"/>
              </a:lnSpc>
              <a:spcBef>
                <a:spcPts val="300"/>
              </a:spcBef>
              <a:spcAft>
                <a:spcPts val="300"/>
              </a:spcAft>
            </a:pPr>
            <a:endParaRPr lang="sr-Latn-RS" sz="2000" dirty="0"/>
          </a:p>
          <a:p>
            <a:pPr algn="just">
              <a:lnSpc>
                <a:spcPct val="114000"/>
              </a:lnSpc>
              <a:spcBef>
                <a:spcPts val="600"/>
              </a:spcBef>
              <a:spcAft>
                <a:spcPts val="600"/>
              </a:spcAft>
            </a:pPr>
            <a:endParaRPr lang="sr-Latn-RS" sz="2000" b="1" i="1" dirty="0">
              <a:solidFill>
                <a:prstClr val="black"/>
              </a:solidFill>
            </a:endParaRPr>
          </a:p>
          <a:p>
            <a:pPr lvl="0" algn="just">
              <a:lnSpc>
                <a:spcPct val="114000"/>
              </a:lnSpc>
              <a:spcBef>
                <a:spcPts val="600"/>
              </a:spcBef>
              <a:spcAft>
                <a:spcPts val="600"/>
              </a:spcAft>
            </a:pPr>
            <a:endParaRPr lang="sr-Latn-RS" sz="2000" b="1" i="1" dirty="0">
              <a:solidFill>
                <a:prstClr val="black"/>
              </a:solidFill>
            </a:endParaRPr>
          </a:p>
          <a:p>
            <a:pPr algn="just">
              <a:lnSpc>
                <a:spcPct val="114000"/>
              </a:lnSpc>
              <a:spcBef>
                <a:spcPts val="300"/>
              </a:spcBef>
              <a:spcAft>
                <a:spcPts val="300"/>
              </a:spcAft>
            </a:pPr>
            <a:endParaRPr lang="sr-Latn-RS" sz="2800" dirty="0"/>
          </a:p>
        </p:txBody>
      </p:sp>
    </p:spTree>
    <p:extLst>
      <p:ext uri="{BB962C8B-B14F-4D97-AF65-F5344CB8AC3E}">
        <p14:creationId xmlns:p14="http://schemas.microsoft.com/office/powerpoint/2010/main" val="2322742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3454" y="1434522"/>
            <a:ext cx="8571841" cy="584776"/>
          </a:xfrm>
        </p:spPr>
        <p:txBody>
          <a:bodyPr>
            <a:normAutofit fontScale="90000"/>
          </a:bodyPr>
          <a:lstStyle/>
          <a:p>
            <a:pPr algn="l"/>
            <a:br>
              <a:rPr lang="sr-Latn-RS" sz="2800" b="1" dirty="0"/>
            </a:br>
            <a:r>
              <a:rPr lang="pl-PL" sz="2700" b="1" dirty="0"/>
              <a:t>RP3 Razvoj obuka za profesionalce u sektoru voda</a:t>
            </a:r>
            <a:br>
              <a:rPr lang="pl-PL" sz="2700" b="1" dirty="0"/>
            </a:br>
            <a:br>
              <a:rPr lang="sr-Latn-RS" sz="3600" b="1" dirty="0"/>
            </a:br>
            <a:br>
              <a:rPr lang="sr-Latn-RS" sz="2800" b="1" dirty="0"/>
            </a:br>
            <a:br>
              <a:rPr lang="sr-Latn-RS" sz="2800" b="1" dirty="0"/>
            </a:br>
            <a:endParaRPr lang="en-US" sz="2800"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3" name="TextBox 2">
            <a:extLst>
              <a:ext uri="{FF2B5EF4-FFF2-40B4-BE49-F238E27FC236}">
                <a16:creationId xmlns:a16="http://schemas.microsoft.com/office/drawing/2014/main" id="{24338D25-E9F7-4F70-B50C-99C9993C6FEA}"/>
              </a:ext>
            </a:extLst>
          </p:cNvPr>
          <p:cNvSpPr txBox="1"/>
          <p:nvPr/>
        </p:nvSpPr>
        <p:spPr>
          <a:xfrm>
            <a:off x="223454" y="1598099"/>
            <a:ext cx="8880504" cy="3896451"/>
          </a:xfrm>
          <a:prstGeom prst="rect">
            <a:avLst/>
          </a:prstGeom>
          <a:noFill/>
        </p:spPr>
        <p:txBody>
          <a:bodyPr wrap="square" rtlCol="0">
            <a:spAutoFit/>
          </a:bodyPr>
          <a:lstStyle/>
          <a:p>
            <a:pPr algn="just">
              <a:lnSpc>
                <a:spcPct val="114000"/>
              </a:lnSpc>
              <a:spcBef>
                <a:spcPts val="600"/>
              </a:spcBef>
              <a:spcAft>
                <a:spcPts val="600"/>
              </a:spcAft>
            </a:pPr>
            <a:r>
              <a:rPr lang="sr-Latn-RS" sz="2000" b="1" i="1" dirty="0"/>
              <a:t>3.1 </a:t>
            </a:r>
            <a:r>
              <a:rPr lang="en-US" sz="2000" b="1" i="1" dirty="0"/>
              <a:t>LLL </a:t>
            </a:r>
            <a:r>
              <a:rPr lang="sr-Latn-RS" sz="2000" b="1" i="1" dirty="0"/>
              <a:t>kursevi (učenje tokom celog života) za </a:t>
            </a:r>
            <a:r>
              <a:rPr lang="en-US" sz="2000" b="1" i="1" dirty="0"/>
              <a:t> </a:t>
            </a:r>
            <a:r>
              <a:rPr lang="sr-Latn-RS" sz="2000" b="1" i="1" dirty="0"/>
              <a:t>eksperte u sektoru voda u EU</a:t>
            </a:r>
          </a:p>
          <a:p>
            <a:pPr algn="just">
              <a:lnSpc>
                <a:spcPct val="114000"/>
              </a:lnSpc>
              <a:spcBef>
                <a:spcPts val="600"/>
              </a:spcBef>
              <a:spcAft>
                <a:spcPts val="600"/>
              </a:spcAft>
            </a:pPr>
            <a:r>
              <a:rPr lang="sr-Latn-RS" sz="2000" b="1" i="1" dirty="0"/>
              <a:t>- </a:t>
            </a:r>
            <a:r>
              <a:rPr lang="sr-Latn-RS" sz="2000" dirty="0"/>
              <a:t>LLL </a:t>
            </a:r>
            <a:r>
              <a:rPr lang="sr-Latn-RS" sz="2000" dirty="0" err="1"/>
              <a:t>kusrevi</a:t>
            </a:r>
            <a:r>
              <a:rPr lang="sr-Latn-RS" sz="2000" dirty="0"/>
              <a:t> programskih zemalja</a:t>
            </a:r>
          </a:p>
          <a:p>
            <a:pPr algn="just">
              <a:lnSpc>
                <a:spcPct val="114000"/>
              </a:lnSpc>
              <a:spcBef>
                <a:spcPts val="600"/>
              </a:spcBef>
              <a:spcAft>
                <a:spcPts val="600"/>
              </a:spcAft>
            </a:pPr>
            <a:r>
              <a:rPr lang="sr-Latn-RS" sz="2000" b="1" i="1" dirty="0">
                <a:solidFill>
                  <a:prstClr val="black"/>
                </a:solidFill>
              </a:rPr>
              <a:t>3.2 Analiza potreba </a:t>
            </a:r>
          </a:p>
          <a:p>
            <a:pPr lvl="0" algn="just">
              <a:lnSpc>
                <a:spcPct val="114000"/>
              </a:lnSpc>
              <a:spcBef>
                <a:spcPts val="600"/>
              </a:spcBef>
              <a:spcAft>
                <a:spcPts val="600"/>
              </a:spcAft>
            </a:pPr>
            <a:r>
              <a:rPr lang="sr-Latn-RS" sz="2000" dirty="0"/>
              <a:t>– Definisanje t</a:t>
            </a:r>
            <a:r>
              <a:rPr lang="en-US" sz="2000" dirty="0"/>
              <a:t>ema </a:t>
            </a:r>
            <a:r>
              <a:rPr lang="en-US" sz="2000" dirty="0" err="1"/>
              <a:t>kurseva</a:t>
            </a:r>
            <a:r>
              <a:rPr lang="en-US" sz="2000" dirty="0"/>
              <a:t> o </a:t>
            </a:r>
            <a:r>
              <a:rPr lang="en-US" sz="2000" dirty="0" err="1"/>
              <a:t>vodnim</a:t>
            </a:r>
            <a:r>
              <a:rPr lang="en-US" sz="2000" dirty="0"/>
              <a:t> </a:t>
            </a:r>
            <a:r>
              <a:rPr lang="en-US" sz="2000" dirty="0" err="1"/>
              <a:t>resursima</a:t>
            </a:r>
            <a:r>
              <a:rPr lang="en-US" sz="2000" dirty="0"/>
              <a:t>, u </a:t>
            </a:r>
            <a:r>
              <a:rPr lang="en-US" sz="2000" dirty="0" err="1"/>
              <a:t>okviru</a:t>
            </a:r>
            <a:r>
              <a:rPr lang="en-US" sz="2000" dirty="0"/>
              <a:t> </a:t>
            </a:r>
            <a:r>
              <a:rPr lang="en-US" sz="2000" dirty="0" err="1"/>
              <a:t>programa</a:t>
            </a:r>
            <a:r>
              <a:rPr lang="en-US" sz="2000" dirty="0"/>
              <a:t> "</a:t>
            </a:r>
            <a:r>
              <a:rPr lang="en-US" sz="2000" dirty="0" err="1"/>
              <a:t>Učenje</a:t>
            </a:r>
            <a:r>
              <a:rPr lang="en-US" sz="2000" dirty="0"/>
              <a:t> </a:t>
            </a:r>
            <a:r>
              <a:rPr lang="en-US" sz="2000" dirty="0" err="1"/>
              <a:t>tokom</a:t>
            </a:r>
            <a:r>
              <a:rPr lang="en-US" sz="2000" dirty="0"/>
              <a:t> </a:t>
            </a:r>
            <a:r>
              <a:rPr lang="en-US" sz="2000" dirty="0" err="1"/>
              <a:t>celog</a:t>
            </a:r>
            <a:r>
              <a:rPr lang="en-US" sz="2000" dirty="0"/>
              <a:t> </a:t>
            </a:r>
            <a:r>
              <a:rPr lang="en-US" sz="2000" dirty="0" err="1"/>
              <a:t>života</a:t>
            </a:r>
            <a:r>
              <a:rPr lang="en-US" sz="2000" dirty="0"/>
              <a:t>„</a:t>
            </a:r>
            <a:r>
              <a:rPr lang="sr-Latn-RS" sz="2000" dirty="0"/>
              <a:t> - anketa</a:t>
            </a:r>
          </a:p>
          <a:p>
            <a:pPr algn="just">
              <a:lnSpc>
                <a:spcPct val="114000"/>
              </a:lnSpc>
              <a:spcBef>
                <a:spcPts val="600"/>
              </a:spcBef>
              <a:spcAft>
                <a:spcPts val="600"/>
              </a:spcAft>
            </a:pPr>
            <a:endParaRPr lang="sr-Latn-RS" sz="2000" b="1" i="1" dirty="0">
              <a:solidFill>
                <a:prstClr val="black"/>
              </a:solidFill>
            </a:endParaRPr>
          </a:p>
          <a:p>
            <a:pPr lvl="0" algn="just">
              <a:lnSpc>
                <a:spcPct val="114000"/>
              </a:lnSpc>
              <a:spcBef>
                <a:spcPts val="600"/>
              </a:spcBef>
              <a:spcAft>
                <a:spcPts val="600"/>
              </a:spcAft>
            </a:pPr>
            <a:endParaRPr lang="sr-Latn-RS" sz="2000" b="1" i="1" dirty="0">
              <a:solidFill>
                <a:prstClr val="black"/>
              </a:solidFill>
            </a:endParaRPr>
          </a:p>
          <a:p>
            <a:pPr algn="just">
              <a:lnSpc>
                <a:spcPct val="114000"/>
              </a:lnSpc>
              <a:spcBef>
                <a:spcPts val="300"/>
              </a:spcBef>
              <a:spcAft>
                <a:spcPts val="300"/>
              </a:spcAft>
            </a:pPr>
            <a:endParaRPr lang="sr-Latn-RS" sz="2800" dirty="0"/>
          </a:p>
        </p:txBody>
      </p:sp>
      <p:pic>
        <p:nvPicPr>
          <p:cNvPr id="9" name="Picture 8" descr="A picture containing drawing&#10;&#10;Description automatically generated">
            <a:extLst>
              <a:ext uri="{FF2B5EF4-FFF2-40B4-BE49-F238E27FC236}">
                <a16:creationId xmlns:a16="http://schemas.microsoft.com/office/drawing/2014/main" id="{27427CBF-CD07-4A31-A136-3058761A72A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9720" y="633080"/>
            <a:ext cx="6004560" cy="3642360"/>
          </a:xfrm>
          <a:prstGeom prst="rect">
            <a:avLst/>
          </a:prstGeom>
        </p:spPr>
      </p:pic>
      <p:pic>
        <p:nvPicPr>
          <p:cNvPr id="15" name="Picture 14" descr="A screenshot of a cell phone&#10;&#10;Description automatically generated">
            <a:extLst>
              <a:ext uri="{FF2B5EF4-FFF2-40B4-BE49-F238E27FC236}">
                <a16:creationId xmlns:a16="http://schemas.microsoft.com/office/drawing/2014/main" id="{01EA09C6-ED60-4533-B8AF-DC4C59D75B4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58587" y="1516998"/>
            <a:ext cx="6416040" cy="4564380"/>
          </a:xfrm>
          <a:prstGeom prst="rect">
            <a:avLst/>
          </a:prstGeom>
        </p:spPr>
      </p:pic>
      <p:pic>
        <p:nvPicPr>
          <p:cNvPr id="17" name="Picture 16" descr="A screenshot of a cell phone&#10;&#10;Description automatically generated">
            <a:extLst>
              <a:ext uri="{FF2B5EF4-FFF2-40B4-BE49-F238E27FC236}">
                <a16:creationId xmlns:a16="http://schemas.microsoft.com/office/drawing/2014/main" id="{577E0DEA-E578-4F22-8426-77877ED26E5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93324" y="2548399"/>
            <a:ext cx="6118860" cy="4015740"/>
          </a:xfrm>
          <a:prstGeom prst="rect">
            <a:avLst/>
          </a:prstGeom>
        </p:spPr>
      </p:pic>
    </p:spTree>
    <p:extLst>
      <p:ext uri="{BB962C8B-B14F-4D97-AF65-F5344CB8AC3E}">
        <p14:creationId xmlns:p14="http://schemas.microsoft.com/office/powerpoint/2010/main" val="130671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circle(in)">
                                      <p:cBhvr>
                                        <p:cTn id="15"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814</Words>
  <Application>Microsoft Office PowerPoint</Application>
  <PresentationFormat>On-screen Show (4:3)</PresentationFormat>
  <Paragraphs>100</Paragraphs>
  <Slides>12</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PowerPoint Presentation</vt:lpstr>
      <vt:lpstr>Predstavljanje realizovanih radnih paketa i ishoda</vt:lpstr>
      <vt:lpstr> RP1 Analiza upravljanja vodnim resursima u regionu Zapadnog Balkana  </vt:lpstr>
      <vt:lpstr> RP1 Analiza upravljanja vodnim resursima u regionu Zapadnog Balkana  </vt:lpstr>
      <vt:lpstr> RP2 Razvoj kurikuluma zasnovanih na kompetencijama u skladu sa trendovima u EU   </vt:lpstr>
      <vt:lpstr>PowerPoint Presentation</vt:lpstr>
      <vt:lpstr> RP2 Razvoj kurikuluma zasnovanih na kompetencijama u skladu sa trendovima u EU   </vt:lpstr>
      <vt:lpstr> RP2 Razvoj kurikuluma zasnovanih na kompetencijama u skladu sa trendovima u EU   </vt:lpstr>
      <vt:lpstr> RP3 Razvoj obuka za profesionalce u sektoru voda    </vt:lpstr>
      <vt:lpstr> RP3 Razvoj obuka za profesionalce u sektoru voda    </vt:lpstr>
      <vt:lpstr>PowerPoint Presentation</vt:lpstr>
      <vt:lpstr>Hvala na pažnji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Milan</dc:creator>
  <cp:lastModifiedBy>Maja Djogo</cp:lastModifiedBy>
  <cp:revision>29</cp:revision>
  <dcterms:created xsi:type="dcterms:W3CDTF">2006-08-16T00:00:00Z</dcterms:created>
  <dcterms:modified xsi:type="dcterms:W3CDTF">2020-02-07T00:24:36Z</dcterms:modified>
</cp:coreProperties>
</file>